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16"/>
  </p:notesMasterIdLst>
  <p:handoutMasterIdLst>
    <p:handoutMasterId r:id="rId17"/>
  </p:handoutMasterIdLst>
  <p:sldIdLst>
    <p:sldId id="256" r:id="rId5"/>
    <p:sldId id="259" r:id="rId6"/>
    <p:sldId id="265" r:id="rId7"/>
    <p:sldId id="264" r:id="rId8"/>
    <p:sldId id="266" r:id="rId9"/>
    <p:sldId id="267" r:id="rId10"/>
    <p:sldId id="268" r:id="rId11"/>
    <p:sldId id="269" r:id="rId12"/>
    <p:sldId id="270" r:id="rId13"/>
    <p:sldId id="272" r:id="rId14"/>
    <p:sldId id="261"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6" userDrawn="1">
          <p15:clr>
            <a:srgbClr val="A4A3A4"/>
          </p15:clr>
        </p15:guide>
        <p15:guide id="2" pos="290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n Sopko" initials="LS" lastIdx="6" clrIdx="0">
    <p:extLst>
      <p:ext uri="{19B8F6BF-5375-455C-9EA6-DF929625EA0E}">
        <p15:presenceInfo xmlns:p15="http://schemas.microsoft.com/office/powerpoint/2012/main" userId="Lauren Sopk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A61"/>
    <a:srgbClr val="FFFF99"/>
    <a:srgbClr val="FFD47D"/>
    <a:srgbClr val="FFCC66"/>
    <a:srgbClr val="FF9933"/>
    <a:srgbClr val="EE7700"/>
    <a:srgbClr val="008000"/>
    <a:srgbClr val="2DB52D"/>
    <a:srgbClr val="33CC33"/>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47" autoAdjust="0"/>
    <p:restoredTop sz="94075" autoAdjust="0"/>
  </p:normalViewPr>
  <p:slideViewPr>
    <p:cSldViewPr snapToGrid="0">
      <p:cViewPr varScale="1">
        <p:scale>
          <a:sx n="108" d="100"/>
          <a:sy n="108" d="100"/>
        </p:scale>
        <p:origin x="1590" y="96"/>
      </p:cViewPr>
      <p:guideLst>
        <p:guide orient="horz" pos="2136"/>
        <p:guide pos="2904"/>
      </p:guideLst>
    </p:cSldViewPr>
  </p:slideViewPr>
  <p:notesTextViewPr>
    <p:cViewPr>
      <p:scale>
        <a:sx n="1" d="1"/>
        <a:sy n="1" d="1"/>
      </p:scale>
      <p:origin x="0" y="0"/>
    </p:cViewPr>
  </p:notesTextViewPr>
  <p:notesViewPr>
    <p:cSldViewPr snapToGrid="0">
      <p:cViewPr varScale="1">
        <p:scale>
          <a:sx n="52" d="100"/>
          <a:sy n="52" d="100"/>
        </p:scale>
        <p:origin x="1986"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0"/>
            <a:ext cx="3037840" cy="466434"/>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sz="quarter" idx="1"/>
          </p:nvPr>
        </p:nvSpPr>
        <p:spPr>
          <a:xfrm>
            <a:off x="3970943" y="0"/>
            <a:ext cx="3037840" cy="466434"/>
          </a:xfrm>
          <a:prstGeom prst="rect">
            <a:avLst/>
          </a:prstGeom>
        </p:spPr>
        <p:txBody>
          <a:bodyPr vert="horz" lIns="92446" tIns="46223" rIns="92446" bIns="46223" rtlCol="0"/>
          <a:lstStyle>
            <a:lvl1pPr algn="r">
              <a:defRPr sz="1200"/>
            </a:lvl1pPr>
          </a:lstStyle>
          <a:p>
            <a:fld id="{6414F723-3E90-4EA9-BF58-54035BEB81D3}" type="datetimeFigureOut">
              <a:rPr lang="en-US" smtClean="0"/>
              <a:t>6/13/2018</a:t>
            </a:fld>
            <a:endParaRPr lang="en-US" dirty="0"/>
          </a:p>
        </p:txBody>
      </p:sp>
      <p:sp>
        <p:nvSpPr>
          <p:cNvPr id="4" name="Footer Placeholder 3"/>
          <p:cNvSpPr>
            <a:spLocks noGrp="1"/>
          </p:cNvSpPr>
          <p:nvPr>
            <p:ph type="ftr" sz="quarter" idx="2"/>
          </p:nvPr>
        </p:nvSpPr>
        <p:spPr>
          <a:xfrm>
            <a:off x="5" y="8829973"/>
            <a:ext cx="3037840" cy="466433"/>
          </a:xfrm>
          <a:prstGeom prst="rect">
            <a:avLst/>
          </a:prstGeom>
        </p:spPr>
        <p:txBody>
          <a:bodyPr vert="horz" lIns="92446" tIns="46223" rIns="92446" bIns="4622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43" y="8829973"/>
            <a:ext cx="3037840" cy="466433"/>
          </a:xfrm>
          <a:prstGeom prst="rect">
            <a:avLst/>
          </a:prstGeom>
        </p:spPr>
        <p:txBody>
          <a:bodyPr vert="horz" lIns="92446" tIns="46223" rIns="92446" bIns="46223" rtlCol="0" anchor="b"/>
          <a:lstStyle>
            <a:lvl1pPr algn="r">
              <a:defRPr sz="1200"/>
            </a:lvl1pPr>
          </a:lstStyle>
          <a:p>
            <a:fld id="{89294BC4-F6CF-477A-B382-147583AC5AD3}" type="slidenum">
              <a:rPr lang="en-US" smtClean="0"/>
              <a:t>‹#›</a:t>
            </a:fld>
            <a:endParaRPr lang="en-US" dirty="0"/>
          </a:p>
        </p:txBody>
      </p:sp>
    </p:spTree>
    <p:extLst>
      <p:ext uri="{BB962C8B-B14F-4D97-AF65-F5344CB8AC3E}">
        <p14:creationId xmlns:p14="http://schemas.microsoft.com/office/powerpoint/2010/main" val="2938800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0"/>
            <a:ext cx="3037840" cy="466434"/>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idx="1"/>
          </p:nvPr>
        </p:nvSpPr>
        <p:spPr>
          <a:xfrm>
            <a:off x="3970943" y="0"/>
            <a:ext cx="3037840" cy="466434"/>
          </a:xfrm>
          <a:prstGeom prst="rect">
            <a:avLst/>
          </a:prstGeom>
        </p:spPr>
        <p:txBody>
          <a:bodyPr vert="horz" lIns="92446" tIns="46223" rIns="92446" bIns="46223" rtlCol="0"/>
          <a:lstStyle>
            <a:lvl1pPr algn="r">
              <a:defRPr sz="1200"/>
            </a:lvl1pPr>
          </a:lstStyle>
          <a:p>
            <a:fld id="{894C323E-EC0E-4B60-BE4D-E7BEF8BE926A}" type="datetimeFigureOut">
              <a:rPr lang="en-US" smtClean="0"/>
              <a:t>6/13/2018</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701041" y="4473894"/>
            <a:ext cx="5608320" cy="3660458"/>
          </a:xfrm>
          <a:prstGeom prst="rect">
            <a:avLst/>
          </a:prstGeom>
        </p:spPr>
        <p:txBody>
          <a:bodyPr vert="horz" lIns="92446" tIns="46223" rIns="92446" bIns="4622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5" y="8829973"/>
            <a:ext cx="3037840" cy="466433"/>
          </a:xfrm>
          <a:prstGeom prst="rect">
            <a:avLst/>
          </a:prstGeom>
        </p:spPr>
        <p:txBody>
          <a:bodyPr vert="horz" lIns="92446" tIns="46223" rIns="92446" bIns="462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43" y="8829973"/>
            <a:ext cx="3037840" cy="466433"/>
          </a:xfrm>
          <a:prstGeom prst="rect">
            <a:avLst/>
          </a:prstGeom>
        </p:spPr>
        <p:txBody>
          <a:bodyPr vert="horz" lIns="92446" tIns="46223" rIns="92446" bIns="46223" rtlCol="0" anchor="b"/>
          <a:lstStyle>
            <a:lvl1pPr algn="r">
              <a:defRPr sz="1200"/>
            </a:lvl1pPr>
          </a:lstStyle>
          <a:p>
            <a:fld id="{E677E43D-9550-43DB-8278-5E9E708DA3E7}" type="slidenum">
              <a:rPr lang="en-US" smtClean="0"/>
              <a:t>‹#›</a:t>
            </a:fld>
            <a:endParaRPr lang="en-US" dirty="0"/>
          </a:p>
        </p:txBody>
      </p:sp>
    </p:spTree>
    <p:extLst>
      <p:ext uri="{BB962C8B-B14F-4D97-AF65-F5344CB8AC3E}">
        <p14:creationId xmlns:p14="http://schemas.microsoft.com/office/powerpoint/2010/main" val="329664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hyperlink" Target="mailto:rs-info@riskspan.com" TargetMode="External"/><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89087" y="0"/>
            <a:ext cx="3554913" cy="6858000"/>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698236" y="1151221"/>
            <a:ext cx="2721702" cy="1237137"/>
          </a:xfrm>
          <a:prstGeom prst="rect">
            <a:avLst/>
          </a:prstGeom>
        </p:spPr>
      </p:pic>
      <p:cxnSp>
        <p:nvCxnSpPr>
          <p:cNvPr id="11" name="Straight Connector 10"/>
          <p:cNvCxnSpPr/>
          <p:nvPr userDrawn="1"/>
        </p:nvCxnSpPr>
        <p:spPr>
          <a:xfrm>
            <a:off x="1581912" y="2569464"/>
            <a:ext cx="3722562" cy="9144"/>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Rectangle 13"/>
          <p:cNvSpPr/>
          <p:nvPr userDrawn="1"/>
        </p:nvSpPr>
        <p:spPr>
          <a:xfrm>
            <a:off x="6579199" y="5390050"/>
            <a:ext cx="1531189" cy="276999"/>
          </a:xfrm>
          <a:prstGeom prst="rect">
            <a:avLst/>
          </a:prstGeom>
        </p:spPr>
        <p:txBody>
          <a:bodyPr wrap="none">
            <a:spAutoFit/>
          </a:bodyPr>
          <a:lstStyle/>
          <a:p>
            <a:pPr algn="r"/>
            <a:r>
              <a:rPr lang="en-US" sz="1200" dirty="0">
                <a:solidFill>
                  <a:schemeClr val="accent4">
                    <a:lumMod val="60000"/>
                    <a:lumOff val="40000"/>
                  </a:schemeClr>
                </a:solidFill>
                <a:latin typeface="Futura"/>
                <a:cs typeface="Futura"/>
              </a:rPr>
              <a:t>data made beautiful</a:t>
            </a:r>
          </a:p>
        </p:txBody>
      </p:sp>
      <p:sp>
        <p:nvSpPr>
          <p:cNvPr id="15" name="Title 1"/>
          <p:cNvSpPr>
            <a:spLocks noGrp="1"/>
          </p:cNvSpPr>
          <p:nvPr>
            <p:ph type="title"/>
          </p:nvPr>
        </p:nvSpPr>
        <p:spPr>
          <a:xfrm>
            <a:off x="376494" y="2674144"/>
            <a:ext cx="5117057" cy="1325563"/>
          </a:xfrm>
        </p:spPr>
        <p:txBody>
          <a:bodyPr>
            <a:normAutofit/>
          </a:bodyPr>
          <a:lstStyle>
            <a:lvl1pPr algn="r">
              <a:defRPr sz="3200">
                <a:solidFill>
                  <a:schemeClr val="accent5">
                    <a:lumMod val="75000"/>
                  </a:schemeClr>
                </a:solidFill>
              </a:defRPr>
            </a:lvl1pPr>
          </a:lstStyle>
          <a:p>
            <a:r>
              <a:rPr lang="en-US" dirty="0"/>
              <a:t>Click to edit Master title style</a:t>
            </a:r>
          </a:p>
        </p:txBody>
      </p:sp>
      <p:sp>
        <p:nvSpPr>
          <p:cNvPr id="4" name="Text Placeholder 3"/>
          <p:cNvSpPr>
            <a:spLocks noGrp="1"/>
          </p:cNvSpPr>
          <p:nvPr>
            <p:ph type="body" sz="quarter" idx="10" hasCustomPrompt="1"/>
          </p:nvPr>
        </p:nvSpPr>
        <p:spPr>
          <a:xfrm>
            <a:off x="1270000" y="5309604"/>
            <a:ext cx="4224338" cy="749300"/>
          </a:xfrm>
        </p:spPr>
        <p:txBody>
          <a:bodyPr/>
          <a:lstStyle>
            <a:lvl1pPr marL="0" indent="0" algn="r">
              <a:buNone/>
              <a:defRPr baseline="0">
                <a:solidFill>
                  <a:schemeClr val="accent5">
                    <a:lumMod val="75000"/>
                  </a:schemeClr>
                </a:solidFill>
              </a:defRPr>
            </a:lvl1pPr>
          </a:lstStyle>
          <a:p>
            <a:pPr lvl="0"/>
            <a:r>
              <a:rPr lang="en-US" dirty="0"/>
              <a:t>Click to edit Date</a:t>
            </a:r>
          </a:p>
        </p:txBody>
      </p:sp>
    </p:spTree>
    <p:extLst>
      <p:ext uri="{BB962C8B-B14F-4D97-AF65-F5344CB8AC3E}">
        <p14:creationId xmlns:p14="http://schemas.microsoft.com/office/powerpoint/2010/main" val="275103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6" name="Title 1"/>
          <p:cNvSpPr>
            <a:spLocks noGrp="1"/>
          </p:cNvSpPr>
          <p:nvPr>
            <p:ph type="title"/>
          </p:nvPr>
        </p:nvSpPr>
        <p:spPr>
          <a:xfrm>
            <a:off x="628650" y="365126"/>
            <a:ext cx="7886700" cy="1325563"/>
          </a:xfrm>
        </p:spPr>
        <p:txBody>
          <a:bodyPr>
            <a:normAutofit/>
          </a:bodyPr>
          <a:lstStyle>
            <a:lvl1pPr>
              <a:defRPr sz="3200">
                <a:solidFill>
                  <a:schemeClr val="accent5">
                    <a:lumMod val="75000"/>
                  </a:schemeClr>
                </a:solidFill>
              </a:defRPr>
            </a:lvl1pPr>
          </a:lstStyle>
          <a:p>
            <a:r>
              <a:rPr lang="en-US" dirty="0"/>
              <a:t>Click to edit Master title style</a:t>
            </a:r>
          </a:p>
        </p:txBody>
      </p:sp>
      <p:cxnSp>
        <p:nvCxnSpPr>
          <p:cNvPr id="12" name="Straight Connector 11"/>
          <p:cNvCxnSpPr/>
          <p:nvPr userDrawn="1"/>
        </p:nvCxnSpPr>
        <p:spPr>
          <a:xfrm>
            <a:off x="498016" y="609598"/>
            <a:ext cx="6843310"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userDrawn="1"/>
        </p:nvCxnSpPr>
        <p:spPr>
          <a:xfrm>
            <a:off x="498016" y="609598"/>
            <a:ext cx="0" cy="426722"/>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0449" y="117892"/>
            <a:ext cx="1434737" cy="652153"/>
          </a:xfrm>
          <a:prstGeom prst="rect">
            <a:avLst/>
          </a:prstGeom>
        </p:spPr>
      </p:pic>
      <p:sp>
        <p:nvSpPr>
          <p:cNvPr id="7" name="TextBox 6"/>
          <p:cNvSpPr txBox="1"/>
          <p:nvPr userDrawn="1"/>
        </p:nvSpPr>
        <p:spPr>
          <a:xfrm>
            <a:off x="7175500" y="6445250"/>
            <a:ext cx="1714500" cy="246221"/>
          </a:xfrm>
          <a:prstGeom prst="rect">
            <a:avLst/>
          </a:prstGeom>
          <a:noFill/>
        </p:spPr>
        <p:txBody>
          <a:bodyPr wrap="square" rtlCol="0">
            <a:spAutoFit/>
          </a:bodyPr>
          <a:lstStyle/>
          <a:p>
            <a:pPr algn="r"/>
            <a:r>
              <a:rPr lang="en-US" sz="1000" dirty="0"/>
              <a:t>Page </a:t>
            </a:r>
            <a:fld id="{68E7E8EA-64AC-4CA8-8A47-309BB5AC9C2A}" type="slidenum">
              <a:rPr lang="en-US" sz="1000" smtClean="0"/>
              <a:pPr algn="r"/>
              <a:t>‹#›</a:t>
            </a:fld>
            <a:endParaRPr lang="en-US" sz="1000" dirty="0"/>
          </a:p>
        </p:txBody>
      </p:sp>
    </p:spTree>
    <p:extLst>
      <p:ext uri="{BB962C8B-B14F-4D97-AF65-F5344CB8AC3E}">
        <p14:creationId xmlns:p14="http://schemas.microsoft.com/office/powerpoint/2010/main" val="3552339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noAutofit/>
          </a:bodyPr>
          <a:lstStyle>
            <a:lvl1pPr>
              <a:defRPr sz="3200">
                <a:solidFill>
                  <a:schemeClr val="accent5">
                    <a:lumMod val="75000"/>
                  </a:schemeClr>
                </a:solidFill>
              </a:defRPr>
            </a:lvl1pPr>
          </a:lstStyle>
          <a:p>
            <a:r>
              <a:rPr lang="en-US" dirty="0"/>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p:cNvCxnSpPr/>
          <p:nvPr userDrawn="1"/>
        </p:nvCxnSpPr>
        <p:spPr>
          <a:xfrm>
            <a:off x="498016" y="609598"/>
            <a:ext cx="6843310"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498016" y="609598"/>
            <a:ext cx="0" cy="426722"/>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0449" y="117892"/>
            <a:ext cx="1434737" cy="652153"/>
          </a:xfrm>
          <a:prstGeom prst="rect">
            <a:avLst/>
          </a:prstGeom>
        </p:spPr>
      </p:pic>
      <p:sp>
        <p:nvSpPr>
          <p:cNvPr id="14" name="TextBox 13"/>
          <p:cNvSpPr txBox="1"/>
          <p:nvPr userDrawn="1"/>
        </p:nvSpPr>
        <p:spPr>
          <a:xfrm>
            <a:off x="7175500" y="6445250"/>
            <a:ext cx="1714500" cy="246221"/>
          </a:xfrm>
          <a:prstGeom prst="rect">
            <a:avLst/>
          </a:prstGeom>
          <a:noFill/>
        </p:spPr>
        <p:txBody>
          <a:bodyPr wrap="square" rtlCol="0">
            <a:spAutoFit/>
          </a:bodyPr>
          <a:lstStyle/>
          <a:p>
            <a:pPr algn="r"/>
            <a:r>
              <a:rPr lang="en-US" sz="1000" dirty="0"/>
              <a:t>Page </a:t>
            </a:r>
            <a:fld id="{68E7E8EA-64AC-4CA8-8A47-309BB5AC9C2A}" type="slidenum">
              <a:rPr lang="en-US" sz="1000" smtClean="0"/>
              <a:pPr algn="r"/>
              <a:t>‹#›</a:t>
            </a:fld>
            <a:endParaRPr lang="en-US" sz="1000" dirty="0"/>
          </a:p>
        </p:txBody>
      </p:sp>
    </p:spTree>
    <p:extLst>
      <p:ext uri="{BB962C8B-B14F-4D97-AF65-F5344CB8AC3E}">
        <p14:creationId xmlns:p14="http://schemas.microsoft.com/office/powerpoint/2010/main" val="39249901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0449" y="117892"/>
            <a:ext cx="1434737" cy="652153"/>
          </a:xfrm>
          <a:prstGeom prst="rect">
            <a:avLst/>
          </a:prstGeom>
        </p:spPr>
      </p:pic>
      <p:sp>
        <p:nvSpPr>
          <p:cNvPr id="6" name="TextBox 5"/>
          <p:cNvSpPr txBox="1"/>
          <p:nvPr userDrawn="1"/>
        </p:nvSpPr>
        <p:spPr>
          <a:xfrm>
            <a:off x="7175500" y="6445250"/>
            <a:ext cx="1714500" cy="246221"/>
          </a:xfrm>
          <a:prstGeom prst="rect">
            <a:avLst/>
          </a:prstGeom>
          <a:noFill/>
        </p:spPr>
        <p:txBody>
          <a:bodyPr wrap="square" rtlCol="0">
            <a:spAutoFit/>
          </a:bodyPr>
          <a:lstStyle/>
          <a:p>
            <a:pPr algn="r"/>
            <a:r>
              <a:rPr lang="en-US" sz="1000" dirty="0"/>
              <a:t>Page </a:t>
            </a:r>
            <a:fld id="{68E7E8EA-64AC-4CA8-8A47-309BB5AC9C2A}" type="slidenum">
              <a:rPr lang="en-US" sz="1000" smtClean="0"/>
              <a:pPr algn="r"/>
              <a:t>‹#›</a:t>
            </a:fld>
            <a:endParaRPr lang="en-US" sz="1000" dirty="0"/>
          </a:p>
        </p:txBody>
      </p:sp>
    </p:spTree>
    <p:extLst>
      <p:ext uri="{BB962C8B-B14F-4D97-AF65-F5344CB8AC3E}">
        <p14:creationId xmlns:p14="http://schemas.microsoft.com/office/powerpoint/2010/main" val="11329129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solidFill>
                  <a:schemeClr val="accent5">
                    <a:lumMod val="75000"/>
                  </a:schemeClr>
                </a:solidFill>
              </a:defRPr>
            </a:lvl1pPr>
          </a:lstStyle>
          <a:p>
            <a:r>
              <a:rPr lang="en-US" dirty="0"/>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cxnSp>
        <p:nvCxnSpPr>
          <p:cNvPr id="9" name="Straight Connector 8"/>
          <p:cNvCxnSpPr/>
          <p:nvPr userDrawn="1"/>
        </p:nvCxnSpPr>
        <p:spPr>
          <a:xfrm>
            <a:off x="498016" y="609598"/>
            <a:ext cx="6843310"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0449" y="117892"/>
            <a:ext cx="1434737" cy="652153"/>
          </a:xfrm>
          <a:prstGeom prst="rect">
            <a:avLst/>
          </a:prstGeom>
        </p:spPr>
      </p:pic>
      <p:sp>
        <p:nvSpPr>
          <p:cNvPr id="11" name="TextBox 10"/>
          <p:cNvSpPr txBox="1"/>
          <p:nvPr userDrawn="1"/>
        </p:nvSpPr>
        <p:spPr>
          <a:xfrm>
            <a:off x="7175500" y="6445250"/>
            <a:ext cx="1714500" cy="246221"/>
          </a:xfrm>
          <a:prstGeom prst="rect">
            <a:avLst/>
          </a:prstGeom>
          <a:noFill/>
        </p:spPr>
        <p:txBody>
          <a:bodyPr wrap="square" rtlCol="0">
            <a:spAutoFit/>
          </a:bodyPr>
          <a:lstStyle/>
          <a:p>
            <a:pPr algn="r"/>
            <a:r>
              <a:rPr lang="en-US" sz="1000" dirty="0"/>
              <a:t>Page </a:t>
            </a:r>
            <a:fld id="{68E7E8EA-64AC-4CA8-8A47-309BB5AC9C2A}" type="slidenum">
              <a:rPr lang="en-US" sz="1000" smtClean="0"/>
              <a:pPr algn="r"/>
              <a:t>‹#›</a:t>
            </a:fld>
            <a:endParaRPr lang="en-US" sz="1000" dirty="0"/>
          </a:p>
        </p:txBody>
      </p:sp>
    </p:spTree>
    <p:extLst>
      <p:ext uri="{BB962C8B-B14F-4D97-AF65-F5344CB8AC3E}">
        <p14:creationId xmlns:p14="http://schemas.microsoft.com/office/powerpoint/2010/main" val="9221832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solidFill>
                  <a:schemeClr val="accent5">
                    <a:lumMod val="75000"/>
                  </a:schemeClr>
                </a:solidFill>
              </a:defRPr>
            </a:lvl1pPr>
          </a:lstStyle>
          <a:p>
            <a:r>
              <a:rPr lang="en-US" dirty="0"/>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cxnSp>
        <p:nvCxnSpPr>
          <p:cNvPr id="9" name="Straight Connector 8"/>
          <p:cNvCxnSpPr/>
          <p:nvPr userDrawn="1"/>
        </p:nvCxnSpPr>
        <p:spPr>
          <a:xfrm>
            <a:off x="498016" y="609598"/>
            <a:ext cx="6843310"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0449" y="117892"/>
            <a:ext cx="1434737" cy="652153"/>
          </a:xfrm>
          <a:prstGeom prst="rect">
            <a:avLst/>
          </a:prstGeom>
        </p:spPr>
      </p:pic>
      <p:sp>
        <p:nvSpPr>
          <p:cNvPr id="10" name="TextBox 9"/>
          <p:cNvSpPr txBox="1"/>
          <p:nvPr userDrawn="1"/>
        </p:nvSpPr>
        <p:spPr>
          <a:xfrm>
            <a:off x="7175500" y="6445250"/>
            <a:ext cx="1714500" cy="246221"/>
          </a:xfrm>
          <a:prstGeom prst="rect">
            <a:avLst/>
          </a:prstGeom>
          <a:noFill/>
        </p:spPr>
        <p:txBody>
          <a:bodyPr wrap="square" rtlCol="0">
            <a:spAutoFit/>
          </a:bodyPr>
          <a:lstStyle/>
          <a:p>
            <a:pPr algn="r"/>
            <a:r>
              <a:rPr lang="en-US" sz="1000" dirty="0"/>
              <a:t>Page </a:t>
            </a:r>
            <a:fld id="{68E7E8EA-64AC-4CA8-8A47-309BB5AC9C2A}" type="slidenum">
              <a:rPr lang="en-US" sz="1000" smtClean="0"/>
              <a:pPr algn="r"/>
              <a:t>‹#›</a:t>
            </a:fld>
            <a:endParaRPr lang="en-US" sz="1000" dirty="0"/>
          </a:p>
        </p:txBody>
      </p:sp>
    </p:spTree>
    <p:extLst>
      <p:ext uri="{BB962C8B-B14F-4D97-AF65-F5344CB8AC3E}">
        <p14:creationId xmlns:p14="http://schemas.microsoft.com/office/powerpoint/2010/main" val="9352829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DA977DE-B0B5-4653-B7AD-B9A0F5A3E72D}" type="slidenum">
              <a:rPr lang="en-US" smtClean="0"/>
              <a:t>‹#›</a:t>
            </a:fld>
            <a:endParaRPr lang="en-US" dirty="0"/>
          </a:p>
        </p:txBody>
      </p:sp>
    </p:spTree>
    <p:extLst>
      <p:ext uri="{BB962C8B-B14F-4D97-AF65-F5344CB8AC3E}">
        <p14:creationId xmlns:p14="http://schemas.microsoft.com/office/powerpoint/2010/main" val="15203988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DA977DE-B0B5-4653-B7AD-B9A0F5A3E72D}" type="slidenum">
              <a:rPr lang="en-US" smtClean="0"/>
              <a:t>‹#›</a:t>
            </a:fld>
            <a:endParaRPr lang="en-US" dirty="0"/>
          </a:p>
        </p:txBody>
      </p:sp>
    </p:spTree>
    <p:extLst>
      <p:ext uri="{BB962C8B-B14F-4D97-AF65-F5344CB8AC3E}">
        <p14:creationId xmlns:p14="http://schemas.microsoft.com/office/powerpoint/2010/main" val="735896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TextBox 10"/>
          <p:cNvSpPr txBox="1"/>
          <p:nvPr userDrawn="1"/>
        </p:nvSpPr>
        <p:spPr>
          <a:xfrm>
            <a:off x="7175500" y="6445250"/>
            <a:ext cx="1714500" cy="246221"/>
          </a:xfrm>
          <a:prstGeom prst="rect">
            <a:avLst/>
          </a:prstGeom>
          <a:noFill/>
        </p:spPr>
        <p:txBody>
          <a:bodyPr wrap="square" rtlCol="0">
            <a:spAutoFit/>
          </a:bodyPr>
          <a:lstStyle/>
          <a:p>
            <a:pPr algn="r"/>
            <a:r>
              <a:rPr lang="en-US" sz="1000" dirty="0"/>
              <a:t>Page </a:t>
            </a:r>
            <a:fld id="{68E7E8EA-64AC-4CA8-8A47-309BB5AC9C2A}" type="slidenum">
              <a:rPr lang="en-US" sz="1000" smtClean="0"/>
              <a:pPr algn="r"/>
              <a:t>‹#›</a:t>
            </a:fld>
            <a:endParaRPr lang="en-US" sz="1000" dirty="0"/>
          </a:p>
        </p:txBody>
      </p:sp>
      <p:sp>
        <p:nvSpPr>
          <p:cNvPr id="12" name="Title 1"/>
          <p:cNvSpPr>
            <a:spLocks noGrp="1"/>
          </p:cNvSpPr>
          <p:nvPr>
            <p:ph type="title"/>
          </p:nvPr>
        </p:nvSpPr>
        <p:spPr>
          <a:xfrm>
            <a:off x="628650" y="883743"/>
            <a:ext cx="7886700" cy="1325563"/>
          </a:xfrm>
        </p:spPr>
        <p:txBody>
          <a:bodyPr>
            <a:normAutofit/>
          </a:bodyPr>
          <a:lstStyle>
            <a:lvl1pPr>
              <a:defRPr sz="3200">
                <a:solidFill>
                  <a:schemeClr val="accent5">
                    <a:lumMod val="75000"/>
                  </a:schemeClr>
                </a:solidFill>
              </a:defRPr>
            </a:lvl1pPr>
          </a:lstStyle>
          <a:p>
            <a:r>
              <a:rPr lang="en-US" dirty="0"/>
              <a:t>Click to edit Master title style</a:t>
            </a:r>
          </a:p>
        </p:txBody>
      </p:sp>
      <p:sp>
        <p:nvSpPr>
          <p:cNvPr id="6" name="Content Placeholder 2"/>
          <p:cNvSpPr>
            <a:spLocks noGrp="1"/>
          </p:cNvSpPr>
          <p:nvPr>
            <p:ph idx="1"/>
          </p:nvPr>
        </p:nvSpPr>
        <p:spPr>
          <a:xfrm>
            <a:off x="628650" y="1825625"/>
            <a:ext cx="78867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964554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563637" y="1634151"/>
            <a:ext cx="4574692" cy="1500187"/>
          </a:xfrm>
        </p:spPr>
        <p:txBody>
          <a:bodyPr>
            <a:normAutofit/>
          </a:bodyPr>
          <a:lstStyle>
            <a:lvl1pPr marL="0" indent="0">
              <a:buNone/>
              <a:defRPr sz="4000">
                <a:solidFill>
                  <a:schemeClr val="accent5">
                    <a:lumMod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4" name="Double Bracket 13"/>
          <p:cNvSpPr/>
          <p:nvPr/>
        </p:nvSpPr>
        <p:spPr>
          <a:xfrm>
            <a:off x="232114" y="1477702"/>
            <a:ext cx="3294523" cy="1705393"/>
          </a:xfrm>
          <a:prstGeom prst="bracketPair">
            <a:avLst/>
          </a:prstGeom>
          <a:ln>
            <a:solidFill>
              <a:srgbClr val="FF99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TextBox 3"/>
          <p:cNvSpPr txBox="1"/>
          <p:nvPr userDrawn="1"/>
        </p:nvSpPr>
        <p:spPr>
          <a:xfrm>
            <a:off x="363642" y="1634151"/>
            <a:ext cx="685252" cy="369332"/>
          </a:xfrm>
          <a:prstGeom prst="rect">
            <a:avLst/>
          </a:prstGeom>
          <a:noFill/>
        </p:spPr>
        <p:txBody>
          <a:bodyPr wrap="none" rtlCol="0">
            <a:spAutoFit/>
          </a:bodyPr>
          <a:lstStyle/>
          <a:p>
            <a:r>
              <a:rPr lang="en-US" dirty="0">
                <a:solidFill>
                  <a:schemeClr val="bg1">
                    <a:lumMod val="65000"/>
                  </a:schemeClr>
                </a:solidFill>
              </a:rPr>
              <a:t>Next:</a:t>
            </a:r>
          </a:p>
        </p:txBody>
      </p: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0449" y="117892"/>
            <a:ext cx="1434737" cy="652153"/>
          </a:xfrm>
          <a:prstGeom prst="rect">
            <a:avLst/>
          </a:prstGeom>
        </p:spPr>
      </p:pic>
      <p:pic>
        <p:nvPicPr>
          <p:cNvPr id="22" name="Picture 2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4286" y="2003483"/>
            <a:ext cx="2153952" cy="979069"/>
          </a:xfrm>
          <a:prstGeom prst="rect">
            <a:avLst/>
          </a:prstGeom>
        </p:spPr>
      </p:pic>
    </p:spTree>
    <p:extLst>
      <p:ext uri="{BB962C8B-B14F-4D97-AF65-F5344CB8AC3E}">
        <p14:creationId xmlns:p14="http://schemas.microsoft.com/office/powerpoint/2010/main" val="4233023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8" name="Straight Connector 7"/>
          <p:cNvCxnSpPr/>
          <p:nvPr userDrawn="1"/>
        </p:nvCxnSpPr>
        <p:spPr>
          <a:xfrm>
            <a:off x="498016" y="609598"/>
            <a:ext cx="6843310"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498016" y="609598"/>
            <a:ext cx="0" cy="426722"/>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0449" y="117892"/>
            <a:ext cx="1434737" cy="652153"/>
          </a:xfrm>
          <a:prstGeom prst="rect">
            <a:avLst/>
          </a:prstGeom>
        </p:spPr>
      </p:pic>
      <p:sp>
        <p:nvSpPr>
          <p:cNvPr id="14" name="Title 1"/>
          <p:cNvSpPr>
            <a:spLocks noGrp="1"/>
          </p:cNvSpPr>
          <p:nvPr>
            <p:ph type="title"/>
          </p:nvPr>
        </p:nvSpPr>
        <p:spPr>
          <a:xfrm>
            <a:off x="628650" y="365126"/>
            <a:ext cx="7886700" cy="1325563"/>
          </a:xfrm>
        </p:spPr>
        <p:txBody>
          <a:bodyPr>
            <a:normAutofit/>
          </a:bodyPr>
          <a:lstStyle>
            <a:lvl1pPr>
              <a:defRPr sz="3200">
                <a:solidFill>
                  <a:schemeClr val="accent5">
                    <a:lumMod val="75000"/>
                  </a:schemeClr>
                </a:solidFill>
              </a:defRPr>
            </a:lvl1pPr>
          </a:lstStyle>
          <a:p>
            <a:r>
              <a:rPr lang="en-US" dirty="0"/>
              <a:t>Click to edit Master title style</a:t>
            </a:r>
          </a:p>
        </p:txBody>
      </p:sp>
      <p:sp>
        <p:nvSpPr>
          <p:cNvPr id="12" name="TextBox 11"/>
          <p:cNvSpPr txBox="1"/>
          <p:nvPr userDrawn="1"/>
        </p:nvSpPr>
        <p:spPr>
          <a:xfrm>
            <a:off x="7175500" y="6445250"/>
            <a:ext cx="1714500" cy="246221"/>
          </a:xfrm>
          <a:prstGeom prst="rect">
            <a:avLst/>
          </a:prstGeom>
          <a:noFill/>
        </p:spPr>
        <p:txBody>
          <a:bodyPr wrap="square" rtlCol="0">
            <a:spAutoFit/>
          </a:bodyPr>
          <a:lstStyle/>
          <a:p>
            <a:pPr algn="r"/>
            <a:r>
              <a:rPr lang="en-US" sz="1000" dirty="0"/>
              <a:t>Page </a:t>
            </a:r>
            <a:fld id="{68E7E8EA-64AC-4CA8-8A47-309BB5AC9C2A}" type="slidenum">
              <a:rPr lang="en-US" sz="1000" smtClean="0"/>
              <a:pPr algn="r"/>
              <a:t>‹#›</a:t>
            </a:fld>
            <a:endParaRPr lang="en-US" sz="1000" dirty="0"/>
          </a:p>
        </p:txBody>
      </p:sp>
    </p:spTree>
    <p:extLst>
      <p:ext uri="{BB962C8B-B14F-4D97-AF65-F5344CB8AC3E}">
        <p14:creationId xmlns:p14="http://schemas.microsoft.com/office/powerpoint/2010/main" val="3253112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147332" y="4258160"/>
            <a:ext cx="3361913" cy="1500187"/>
          </a:xfrm>
        </p:spPr>
        <p:txBody>
          <a:bodyPr>
            <a:normAutofit/>
          </a:bodyPr>
          <a:lstStyle>
            <a:lvl1pPr marL="0" indent="0">
              <a:spcBef>
                <a:spcPts val="0"/>
              </a:spcBef>
              <a:buNone/>
              <a:defRPr sz="1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endParaRPr lang="en-US" dirty="0"/>
          </a:p>
        </p:txBody>
      </p:sp>
      <p:sp>
        <p:nvSpPr>
          <p:cNvPr id="32" name="Text Placeholder 2"/>
          <p:cNvSpPr>
            <a:spLocks noGrp="1"/>
          </p:cNvSpPr>
          <p:nvPr>
            <p:ph type="body" idx="12"/>
          </p:nvPr>
        </p:nvSpPr>
        <p:spPr>
          <a:xfrm>
            <a:off x="5147332" y="2684232"/>
            <a:ext cx="3361913" cy="1500187"/>
          </a:xfrm>
        </p:spPr>
        <p:txBody>
          <a:bodyPr>
            <a:normAutofit/>
          </a:bodyPr>
          <a:lstStyle>
            <a:lvl1pPr marL="0" indent="0">
              <a:spcBef>
                <a:spcPts val="0"/>
              </a:spcBef>
              <a:buNone/>
              <a:defRPr sz="1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endParaRPr lang="en-US" dirty="0"/>
          </a:p>
        </p:txBody>
      </p:sp>
      <p:sp>
        <p:nvSpPr>
          <p:cNvPr id="12" name="Text Placeholder 2"/>
          <p:cNvSpPr>
            <a:spLocks noGrp="1"/>
          </p:cNvSpPr>
          <p:nvPr>
            <p:ph type="body" idx="13"/>
          </p:nvPr>
        </p:nvSpPr>
        <p:spPr>
          <a:xfrm>
            <a:off x="5147332" y="1110304"/>
            <a:ext cx="3361913" cy="1500187"/>
          </a:xfrm>
        </p:spPr>
        <p:txBody>
          <a:bodyPr>
            <a:normAutofit/>
          </a:bodyPr>
          <a:lstStyle>
            <a:lvl1pPr marL="0" indent="0">
              <a:spcBef>
                <a:spcPts val="0"/>
              </a:spcBef>
              <a:buNone/>
              <a:defRPr sz="1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endParaRPr lang="en-US" dirty="0"/>
          </a:p>
        </p:txBody>
      </p:sp>
      <p:sp>
        <p:nvSpPr>
          <p:cNvPr id="34" name="Double Bracket 33"/>
          <p:cNvSpPr/>
          <p:nvPr/>
        </p:nvSpPr>
        <p:spPr>
          <a:xfrm>
            <a:off x="232113" y="1477702"/>
            <a:ext cx="3294523" cy="1705393"/>
          </a:xfrm>
          <a:prstGeom prst="bracketPair">
            <a:avLst/>
          </a:prstGeom>
          <a:ln>
            <a:solidFill>
              <a:schemeClr val="accent5">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0" name="TextBox 29"/>
          <p:cNvSpPr txBox="1"/>
          <p:nvPr userDrawn="1"/>
        </p:nvSpPr>
        <p:spPr>
          <a:xfrm>
            <a:off x="363642" y="1634151"/>
            <a:ext cx="1945148" cy="369332"/>
          </a:xfrm>
          <a:prstGeom prst="rect">
            <a:avLst/>
          </a:prstGeom>
          <a:noFill/>
        </p:spPr>
        <p:txBody>
          <a:bodyPr wrap="none" rtlCol="0">
            <a:spAutoFit/>
          </a:bodyPr>
          <a:lstStyle/>
          <a:p>
            <a:r>
              <a:rPr lang="en-US" baseline="0" dirty="0">
                <a:solidFill>
                  <a:schemeClr val="bg1">
                    <a:lumMod val="65000"/>
                  </a:schemeClr>
                </a:solidFill>
              </a:rPr>
              <a:t>Team Contact Info</a:t>
            </a:r>
            <a:r>
              <a:rPr lang="en-US" dirty="0">
                <a:solidFill>
                  <a:schemeClr val="bg1">
                    <a:lumMod val="65000"/>
                  </a:schemeClr>
                </a:solidFill>
              </a:rPr>
              <a:t>:</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4286" y="2003483"/>
            <a:ext cx="2153952" cy="979069"/>
          </a:xfrm>
          <a:prstGeom prst="rect">
            <a:avLst/>
          </a:prstGeom>
        </p:spPr>
      </p:pic>
      <p:sp>
        <p:nvSpPr>
          <p:cNvPr id="8" name="TextBox 7"/>
          <p:cNvSpPr txBox="1"/>
          <p:nvPr userDrawn="1"/>
        </p:nvSpPr>
        <p:spPr>
          <a:xfrm>
            <a:off x="7175500" y="6445250"/>
            <a:ext cx="1714500" cy="246221"/>
          </a:xfrm>
          <a:prstGeom prst="rect">
            <a:avLst/>
          </a:prstGeom>
          <a:noFill/>
        </p:spPr>
        <p:txBody>
          <a:bodyPr wrap="square" rtlCol="0">
            <a:spAutoFit/>
          </a:bodyPr>
          <a:lstStyle/>
          <a:p>
            <a:pPr algn="r"/>
            <a:r>
              <a:rPr lang="en-US" sz="1000" dirty="0"/>
              <a:t>Page </a:t>
            </a:r>
            <a:fld id="{68E7E8EA-64AC-4CA8-8A47-309BB5AC9C2A}" type="slidenum">
              <a:rPr lang="en-US" sz="1000" smtClean="0"/>
              <a:pPr algn="r"/>
              <a:t>‹#›</a:t>
            </a:fld>
            <a:endParaRPr lang="en-US" sz="1000" dirty="0"/>
          </a:p>
        </p:txBody>
      </p:sp>
    </p:spTree>
    <p:extLst>
      <p:ext uri="{BB962C8B-B14F-4D97-AF65-F5344CB8AC3E}">
        <p14:creationId xmlns:p14="http://schemas.microsoft.com/office/powerpoint/2010/main" val="2094742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pic>
        <p:nvPicPr>
          <p:cNvPr id="8" name="Picture 7" descr="RS_PPTtemplate-1204contact.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userDrawn="1"/>
        </p:nvSpPr>
        <p:spPr>
          <a:xfrm>
            <a:off x="4614123" y="1967493"/>
            <a:ext cx="4079501" cy="4182683"/>
          </a:xfrm>
          <a:prstGeom prst="rect">
            <a:avLst/>
          </a:prstGeom>
          <a:noFill/>
        </p:spPr>
        <p:txBody>
          <a:bodyPr wrap="square" rtlCol="0">
            <a:spAutoFit/>
          </a:bodyPr>
          <a:lstStyle/>
          <a:p>
            <a:r>
              <a:rPr lang="en-US" sz="1500" b="1" dirty="0">
                <a:solidFill>
                  <a:srgbClr val="EC993A"/>
                </a:solidFill>
                <a:latin typeface="Proxima Nova Semibold"/>
                <a:cs typeface="Proxima Nova Semibold"/>
              </a:rPr>
              <a:t>TYSONS CORNER, VA - Headquarters</a:t>
            </a:r>
          </a:p>
          <a:p>
            <a:pPr>
              <a:lnSpc>
                <a:spcPct val="120000"/>
              </a:lnSpc>
            </a:pPr>
            <a:r>
              <a:rPr lang="en-US" sz="1200" dirty="0">
                <a:latin typeface="Proxima Nova Regular"/>
                <a:cs typeface="Proxima Nova Regular"/>
              </a:rPr>
              <a:t>RiskSpan, Inc. </a:t>
            </a:r>
          </a:p>
          <a:p>
            <a:r>
              <a:rPr lang="en-US" sz="1200" dirty="0">
                <a:latin typeface="Proxima Nova Regular"/>
                <a:cs typeface="Proxima Nova Regular"/>
              </a:rPr>
              <a:t>8150 Leesburg Pike, Suite 740</a:t>
            </a:r>
          </a:p>
          <a:p>
            <a:r>
              <a:rPr lang="en-US" sz="1200" dirty="0">
                <a:latin typeface="Proxima Nova Regular"/>
                <a:cs typeface="Proxima Nova Regular"/>
              </a:rPr>
              <a:t>Vienna, VA 22182</a:t>
            </a:r>
          </a:p>
          <a:p>
            <a:r>
              <a:rPr lang="en-US" sz="1200" dirty="0">
                <a:latin typeface="Proxima Nova Regular"/>
                <a:cs typeface="Proxima Nova Regular"/>
              </a:rPr>
              <a:t>(703) 956-5200</a:t>
            </a:r>
          </a:p>
          <a:p>
            <a:r>
              <a:rPr lang="en-US" sz="1200" dirty="0">
                <a:latin typeface="Proxima Nova Regular"/>
                <a:cs typeface="Proxima Nova Regular"/>
                <a:hlinkClick r:id="rId3"/>
              </a:rPr>
              <a:t>rs-info@riskspan.com</a:t>
            </a:r>
            <a:r>
              <a:rPr lang="en-US" sz="1200" dirty="0">
                <a:latin typeface="Proxima Nova Regular"/>
                <a:cs typeface="Proxima Nova Regular"/>
              </a:rPr>
              <a:t> </a:t>
            </a:r>
          </a:p>
          <a:p>
            <a:endParaRPr lang="en-US" dirty="0"/>
          </a:p>
          <a:p>
            <a:r>
              <a:rPr lang="en-US" sz="1500" b="1" dirty="0">
                <a:solidFill>
                  <a:srgbClr val="163C7E"/>
                </a:solidFill>
                <a:latin typeface="Proxima Nova Semibold"/>
                <a:cs typeface="Proxima Nova Semibold"/>
              </a:rPr>
              <a:t>STAMFORD, CT - Tech Innovation Lab</a:t>
            </a:r>
          </a:p>
          <a:p>
            <a:pPr>
              <a:lnSpc>
                <a:spcPct val="120000"/>
              </a:lnSpc>
            </a:pPr>
            <a:r>
              <a:rPr lang="en-US" sz="1200" dirty="0">
                <a:latin typeface="Proxima Nova Regular"/>
                <a:cs typeface="Proxima Nova Regular"/>
              </a:rPr>
              <a:t>RiskSpan, Inc.</a:t>
            </a:r>
          </a:p>
          <a:p>
            <a:r>
              <a:rPr lang="en-US" sz="1200" dirty="0">
                <a:latin typeface="Proxima Nova Regular"/>
                <a:cs typeface="Proxima Nova Regular"/>
              </a:rPr>
              <a:t>281 Tresser Blvd, Suite 1203</a:t>
            </a:r>
          </a:p>
          <a:p>
            <a:r>
              <a:rPr lang="en-US" sz="1200" dirty="0">
                <a:latin typeface="Proxima Nova Regular"/>
                <a:cs typeface="Proxima Nova Regular"/>
              </a:rPr>
              <a:t>Stamford, CT 06901</a:t>
            </a:r>
          </a:p>
          <a:p>
            <a:r>
              <a:rPr lang="en-US" sz="1200" dirty="0">
                <a:latin typeface="Proxima Nova Regular"/>
                <a:cs typeface="Proxima Nova Regular"/>
              </a:rPr>
              <a:t>(203) 355-1510</a:t>
            </a:r>
          </a:p>
          <a:p>
            <a:r>
              <a:rPr lang="en-US" sz="1200" dirty="0">
                <a:latin typeface="Proxima Nova Regular"/>
                <a:cs typeface="Proxima Nova Regular"/>
                <a:hlinkClick r:id="rId3"/>
              </a:rPr>
              <a:t>rs-info@riskspan.com</a:t>
            </a:r>
            <a:r>
              <a:rPr lang="en-US" sz="1200" dirty="0">
                <a:latin typeface="Proxima Nova Regular"/>
                <a:cs typeface="Proxima Nova Regular"/>
              </a:rPr>
              <a:t> </a:t>
            </a:r>
          </a:p>
          <a:p>
            <a:endParaRPr lang="en-US" dirty="0"/>
          </a:p>
          <a:p>
            <a:r>
              <a:rPr lang="en-US" sz="1500" b="1" dirty="0">
                <a:solidFill>
                  <a:schemeClr val="bg2">
                    <a:lumMod val="50000"/>
                  </a:schemeClr>
                </a:solidFill>
                <a:latin typeface="Proxima Nova Semibold"/>
                <a:cs typeface="Proxima Nova Semibold"/>
              </a:rPr>
              <a:t>CHARLESTON, SC - Production Analytics </a:t>
            </a:r>
            <a:r>
              <a:rPr lang="en-US" sz="1200" dirty="0">
                <a:latin typeface="Proxima Nova Regular"/>
                <a:cs typeface="Proxima Nova Regular"/>
              </a:rPr>
              <a:t>RiskSpan, Inc.</a:t>
            </a:r>
          </a:p>
          <a:p>
            <a:r>
              <a:rPr lang="en-US" sz="1200" dirty="0">
                <a:latin typeface="Proxima Nova Regular"/>
                <a:cs typeface="Proxima Nova Regular"/>
              </a:rPr>
              <a:t>49 Immigration St., Suite 203</a:t>
            </a:r>
          </a:p>
          <a:p>
            <a:r>
              <a:rPr lang="en-US" sz="1200" dirty="0">
                <a:latin typeface="Proxima Nova Regular"/>
                <a:cs typeface="Proxima Nova Regular"/>
              </a:rPr>
              <a:t>Charleston, SC 29403</a:t>
            </a:r>
          </a:p>
          <a:p>
            <a:r>
              <a:rPr lang="en-US" sz="1200" dirty="0">
                <a:latin typeface="Proxima Nova Regular"/>
                <a:cs typeface="Proxima Nova Regular"/>
              </a:rPr>
              <a:t>(843) 466-8300</a:t>
            </a:r>
          </a:p>
          <a:p>
            <a:r>
              <a:rPr lang="en-US" sz="1200" dirty="0">
                <a:latin typeface="Proxima Nova Regular"/>
                <a:cs typeface="Proxima Nova Regular"/>
                <a:hlinkClick r:id="rId3"/>
              </a:rPr>
              <a:t>rs-info@riskspan.com</a:t>
            </a:r>
            <a:r>
              <a:rPr lang="en-US" sz="1200" dirty="0">
                <a:latin typeface="Proxima Nova Regular"/>
                <a:cs typeface="Proxima Nova Regular"/>
              </a:rPr>
              <a:t> </a:t>
            </a:r>
          </a:p>
        </p:txBody>
      </p:sp>
    </p:spTree>
    <p:extLst>
      <p:ext uri="{BB962C8B-B14F-4D97-AF65-F5344CB8AC3E}">
        <p14:creationId xmlns:p14="http://schemas.microsoft.com/office/powerpoint/2010/main" val="400731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a:solidFill>
                  <a:schemeClr val="accent5">
                    <a:lumMod val="75000"/>
                  </a:schemeClr>
                </a:solidFill>
              </a:defRPr>
            </a:lvl1pPr>
          </a:lstStyle>
          <a:p>
            <a:r>
              <a:rPr lang="en-US" dirty="0"/>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9" name="Straight Connector 8"/>
          <p:cNvCxnSpPr/>
          <p:nvPr userDrawn="1"/>
        </p:nvCxnSpPr>
        <p:spPr>
          <a:xfrm>
            <a:off x="498016" y="609598"/>
            <a:ext cx="6843310"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498016" y="609598"/>
            <a:ext cx="0" cy="426722"/>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0449" y="117892"/>
            <a:ext cx="1434737" cy="652153"/>
          </a:xfrm>
          <a:prstGeom prst="rect">
            <a:avLst/>
          </a:prstGeom>
        </p:spPr>
      </p:pic>
      <p:sp>
        <p:nvSpPr>
          <p:cNvPr id="12" name="TextBox 11"/>
          <p:cNvSpPr txBox="1"/>
          <p:nvPr userDrawn="1"/>
        </p:nvSpPr>
        <p:spPr>
          <a:xfrm>
            <a:off x="7175500" y="6445250"/>
            <a:ext cx="1714500" cy="246221"/>
          </a:xfrm>
          <a:prstGeom prst="rect">
            <a:avLst/>
          </a:prstGeom>
          <a:noFill/>
        </p:spPr>
        <p:txBody>
          <a:bodyPr wrap="square" rtlCol="0">
            <a:spAutoFit/>
          </a:bodyPr>
          <a:lstStyle/>
          <a:p>
            <a:pPr algn="r"/>
            <a:r>
              <a:rPr lang="en-US" sz="1000" dirty="0"/>
              <a:t>Page </a:t>
            </a:r>
            <a:fld id="{68E7E8EA-64AC-4CA8-8A47-309BB5AC9C2A}" type="slidenum">
              <a:rPr lang="en-US" sz="1000" smtClean="0"/>
              <a:pPr algn="r"/>
              <a:t>‹#›</a:t>
            </a:fld>
            <a:endParaRPr lang="en-US" sz="1000" dirty="0"/>
          </a:p>
        </p:txBody>
      </p:sp>
    </p:spTree>
    <p:extLst>
      <p:ext uri="{BB962C8B-B14F-4D97-AF65-F5344CB8AC3E}">
        <p14:creationId xmlns:p14="http://schemas.microsoft.com/office/powerpoint/2010/main" val="4039927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noAutofit/>
          </a:bodyPr>
          <a:lstStyle>
            <a:lvl1pPr>
              <a:defRPr sz="3200">
                <a:solidFill>
                  <a:schemeClr val="accent5">
                    <a:lumMod val="75000"/>
                  </a:schemeClr>
                </a:solidFill>
              </a:defRPr>
            </a:lvl1pPr>
          </a:lstStyle>
          <a:p>
            <a:r>
              <a:rPr lang="en-US" dirty="0"/>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p:cNvCxnSpPr/>
          <p:nvPr userDrawn="1"/>
        </p:nvCxnSpPr>
        <p:spPr>
          <a:xfrm>
            <a:off x="498016" y="609598"/>
            <a:ext cx="6843310"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498016" y="609598"/>
            <a:ext cx="0" cy="426722"/>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0449" y="117892"/>
            <a:ext cx="1434737" cy="652153"/>
          </a:xfrm>
          <a:prstGeom prst="rect">
            <a:avLst/>
          </a:prstGeom>
        </p:spPr>
      </p:pic>
      <p:sp>
        <p:nvSpPr>
          <p:cNvPr id="14" name="TextBox 13"/>
          <p:cNvSpPr txBox="1"/>
          <p:nvPr userDrawn="1"/>
        </p:nvSpPr>
        <p:spPr>
          <a:xfrm>
            <a:off x="7175500" y="6445250"/>
            <a:ext cx="1714500" cy="246221"/>
          </a:xfrm>
          <a:prstGeom prst="rect">
            <a:avLst/>
          </a:prstGeom>
          <a:noFill/>
        </p:spPr>
        <p:txBody>
          <a:bodyPr wrap="square" rtlCol="0">
            <a:spAutoFit/>
          </a:bodyPr>
          <a:lstStyle/>
          <a:p>
            <a:pPr algn="r"/>
            <a:r>
              <a:rPr lang="en-US" sz="1000" dirty="0"/>
              <a:t>Page </a:t>
            </a:r>
            <a:fld id="{68E7E8EA-64AC-4CA8-8A47-309BB5AC9C2A}" type="slidenum">
              <a:rPr lang="en-US" sz="1000" smtClean="0"/>
              <a:pPr algn="r"/>
              <a:t>‹#›</a:t>
            </a:fld>
            <a:endParaRPr lang="en-US" sz="1000" dirty="0"/>
          </a:p>
        </p:txBody>
      </p:sp>
    </p:spTree>
    <p:extLst>
      <p:ext uri="{BB962C8B-B14F-4D97-AF65-F5344CB8AC3E}">
        <p14:creationId xmlns:p14="http://schemas.microsoft.com/office/powerpoint/2010/main" val="2654129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a:solidFill>
                  <a:schemeClr val="accent5">
                    <a:lumMod val="75000"/>
                  </a:schemeClr>
                </a:solidFill>
              </a:defRPr>
            </a:lvl1pPr>
          </a:lstStyle>
          <a:p>
            <a:r>
              <a:rPr lang="en-US" dirty="0"/>
              <a:t>Click to edit Master title style</a:t>
            </a:r>
          </a:p>
        </p:txBody>
      </p:sp>
      <p:sp>
        <p:nvSpPr>
          <p:cNvPr id="29" name="Text Placeholder 3"/>
          <p:cNvSpPr>
            <a:spLocks noGrp="1"/>
          </p:cNvSpPr>
          <p:nvPr>
            <p:ph type="body" sz="half" idx="2"/>
          </p:nvPr>
        </p:nvSpPr>
        <p:spPr>
          <a:xfrm>
            <a:off x="629840" y="1359498"/>
            <a:ext cx="32000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cxnSp>
        <p:nvCxnSpPr>
          <p:cNvPr id="32" name="Straight Connector 31"/>
          <p:cNvCxnSpPr/>
          <p:nvPr userDrawn="1"/>
        </p:nvCxnSpPr>
        <p:spPr>
          <a:xfrm>
            <a:off x="498016" y="609598"/>
            <a:ext cx="6843310"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498016" y="609598"/>
            <a:ext cx="0" cy="426722"/>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0449" y="117892"/>
            <a:ext cx="1434737" cy="652153"/>
          </a:xfrm>
          <a:prstGeom prst="rect">
            <a:avLst/>
          </a:prstGeom>
        </p:spPr>
      </p:pic>
      <p:sp>
        <p:nvSpPr>
          <p:cNvPr id="11" name="TextBox 10"/>
          <p:cNvSpPr txBox="1"/>
          <p:nvPr userDrawn="1"/>
        </p:nvSpPr>
        <p:spPr>
          <a:xfrm>
            <a:off x="7175500" y="6445250"/>
            <a:ext cx="1714500" cy="246221"/>
          </a:xfrm>
          <a:prstGeom prst="rect">
            <a:avLst/>
          </a:prstGeom>
          <a:noFill/>
        </p:spPr>
        <p:txBody>
          <a:bodyPr wrap="square" rtlCol="0">
            <a:spAutoFit/>
          </a:bodyPr>
          <a:lstStyle/>
          <a:p>
            <a:pPr algn="r"/>
            <a:r>
              <a:rPr lang="en-US" sz="1000" dirty="0"/>
              <a:t>Page </a:t>
            </a:r>
            <a:fld id="{68E7E8EA-64AC-4CA8-8A47-309BB5AC9C2A}" type="slidenum">
              <a:rPr lang="en-US" sz="1000" smtClean="0"/>
              <a:pPr algn="r"/>
              <a:t>‹#›</a:t>
            </a:fld>
            <a:endParaRPr lang="en-US" sz="1000" dirty="0"/>
          </a:p>
        </p:txBody>
      </p:sp>
    </p:spTree>
    <p:extLst>
      <p:ext uri="{BB962C8B-B14F-4D97-AF65-F5344CB8AC3E}">
        <p14:creationId xmlns:p14="http://schemas.microsoft.com/office/powerpoint/2010/main" val="1755371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A977DE-B0B5-4653-B7AD-B9A0F5A3E72D}" type="slidenum">
              <a:rPr lang="en-US" smtClean="0"/>
              <a:t>‹#›</a:t>
            </a:fld>
            <a:endParaRPr lang="en-US" dirty="0"/>
          </a:p>
        </p:txBody>
      </p:sp>
    </p:spTree>
    <p:extLst>
      <p:ext uri="{BB962C8B-B14F-4D97-AF65-F5344CB8AC3E}">
        <p14:creationId xmlns:p14="http://schemas.microsoft.com/office/powerpoint/2010/main" val="3774993477"/>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62" r:id="rId4"/>
    <p:sldLayoutId id="2147483672" r:id="rId5"/>
    <p:sldLayoutId id="2147483679" r:id="rId6"/>
    <p:sldLayoutId id="2147483664" r:id="rId7"/>
    <p:sldLayoutId id="2147483665" r:id="rId8"/>
    <p:sldLayoutId id="2147483666" r:id="rId9"/>
    <p:sldLayoutId id="2147483678" r:id="rId10"/>
    <p:sldLayoutId id="2147483681" r:id="rId11"/>
    <p:sldLayoutId id="2147483667" r:id="rId12"/>
    <p:sldLayoutId id="2147483668" r:id="rId13"/>
    <p:sldLayoutId id="2147483669" r:id="rId14"/>
    <p:sldLayoutId id="2147483670" r:id="rId15"/>
    <p:sldLayoutId id="2147483671" r:id="rId1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Reverse Mortgage Market Index (Q1 2018 RMMI)</a:t>
            </a:r>
          </a:p>
        </p:txBody>
      </p:sp>
      <p:sp>
        <p:nvSpPr>
          <p:cNvPr id="3" name="Text Placeholder 2"/>
          <p:cNvSpPr>
            <a:spLocks noGrp="1"/>
          </p:cNvSpPr>
          <p:nvPr>
            <p:ph type="body" sz="quarter" idx="10"/>
          </p:nvPr>
        </p:nvSpPr>
        <p:spPr/>
        <p:txBody>
          <a:bodyPr>
            <a:normAutofit fontScale="85000" lnSpcReduction="20000"/>
          </a:bodyPr>
          <a:lstStyle/>
          <a:p>
            <a:r>
              <a:rPr lang="en-US" dirty="0"/>
              <a:t>NRMLA/RiskSpan</a:t>
            </a:r>
          </a:p>
          <a:p>
            <a:r>
              <a:rPr lang="en-US" dirty="0"/>
              <a:t>June 14, 2018</a:t>
            </a:r>
          </a:p>
        </p:txBody>
      </p:sp>
    </p:spTree>
    <p:extLst>
      <p:ext uri="{BB962C8B-B14F-4D97-AF65-F5344CB8AC3E}">
        <p14:creationId xmlns:p14="http://schemas.microsoft.com/office/powerpoint/2010/main" val="41272951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50" y="1377477"/>
            <a:ext cx="7886700" cy="4851901"/>
          </a:xfrm>
        </p:spPr>
        <p:txBody>
          <a:bodyPr>
            <a:noAutofit/>
          </a:bodyPr>
          <a:lstStyle/>
          <a:p>
            <a:pPr marL="0" indent="0">
              <a:spcBef>
                <a:spcPct val="50000"/>
              </a:spcBef>
              <a:buNone/>
            </a:pPr>
            <a:r>
              <a:rPr lang="en-US" altLang="en-US" sz="1400" dirty="0"/>
              <a:t>The reverse mortgage market index is updated quarterly, about two and a half months after the close of the quarter. This timing is based on scheduled releases of public data used by RiskSpan to update the different components of the index.</a:t>
            </a:r>
          </a:p>
          <a:p>
            <a:pPr marL="0" indent="0">
              <a:spcBef>
                <a:spcPct val="50000"/>
              </a:spcBef>
              <a:buNone/>
            </a:pPr>
            <a:r>
              <a:rPr lang="en-US" altLang="en-US" sz="1400" dirty="0"/>
              <a:t>The quarterly updates of the index are based on three components: changes in senior population (at the local MSA level); changes in house prices (at the MSA and national level); changes in total mortgage debt (at the national level). The quarterly population change estimates are based on forecasts made by the Census bureau based on the last Census. Updates for this component are thus not dependent on release by an external source. House price change estimates are based on the FHFA indices released quarterly (about 7 weeks after the close of the quarter). Changes in national mortgage debt levels are based on the Federal Reserve’s Z1 Flow of Funds Accounts released quarterly (about 9 weeks after the close of the quarter).</a:t>
            </a:r>
          </a:p>
          <a:p>
            <a:pPr marL="171450" indent="-171450">
              <a:spcBef>
                <a:spcPct val="50000"/>
              </a:spcBef>
            </a:pPr>
            <a:r>
              <a:rPr lang="en-US" altLang="en-US" sz="1400" dirty="0"/>
              <a:t>Upcoming HPI Release Dates:</a:t>
            </a:r>
          </a:p>
          <a:p>
            <a:pPr marL="628650" lvl="1" indent="-171450">
              <a:spcBef>
                <a:spcPct val="50000"/>
              </a:spcBef>
            </a:pPr>
            <a:r>
              <a:rPr lang="en-US" altLang="en-US" sz="1400" dirty="0"/>
              <a:t>http://www.fhfa.gov/DataTools/Downloads/Pages/House-Price-Index.aspx#ReleaseDates</a:t>
            </a:r>
          </a:p>
          <a:p>
            <a:pPr marL="1085850" lvl="2" indent="-171450">
              <a:spcBef>
                <a:spcPct val="50000"/>
              </a:spcBef>
            </a:pPr>
            <a:r>
              <a:rPr lang="en-US" altLang="en-US" sz="1400" dirty="0"/>
              <a:t>Q2 2018: August 23, 2018</a:t>
            </a:r>
          </a:p>
          <a:p>
            <a:pPr marL="1085850" lvl="2" indent="-171450">
              <a:spcBef>
                <a:spcPct val="50000"/>
              </a:spcBef>
            </a:pPr>
            <a:r>
              <a:rPr lang="en-US" altLang="en-US" sz="1400" dirty="0"/>
              <a:t>Q3 2018: November 27, 2018</a:t>
            </a:r>
          </a:p>
          <a:p>
            <a:pPr marL="171450" indent="-171450">
              <a:spcBef>
                <a:spcPct val="50000"/>
              </a:spcBef>
            </a:pPr>
            <a:r>
              <a:rPr lang="en-US" altLang="en-US" sz="1400" dirty="0"/>
              <a:t>Federal Reserve Z1 Flow of Funds Report Release Dates:</a:t>
            </a:r>
          </a:p>
          <a:p>
            <a:pPr marL="628650" lvl="1" indent="-171450">
              <a:spcBef>
                <a:spcPct val="50000"/>
              </a:spcBef>
            </a:pPr>
            <a:r>
              <a:rPr lang="en-US" altLang="en-US" sz="1400" dirty="0"/>
              <a:t>http://www.federalreserve.gov/releases/z1/</a:t>
            </a:r>
          </a:p>
          <a:p>
            <a:pPr marL="1085850" lvl="2" indent="-171450">
              <a:spcBef>
                <a:spcPct val="50000"/>
              </a:spcBef>
            </a:pPr>
            <a:r>
              <a:rPr lang="en-US" altLang="en-US" sz="1400" dirty="0"/>
              <a:t>These data are typically released during the second week of March, June, and December, and the third week of September.</a:t>
            </a:r>
          </a:p>
          <a:p>
            <a:pPr marL="0" indent="0">
              <a:buNone/>
            </a:pPr>
            <a:endParaRPr lang="en-US" sz="1500" dirty="0"/>
          </a:p>
        </p:txBody>
      </p:sp>
      <p:sp>
        <p:nvSpPr>
          <p:cNvPr id="3" name="Title 2"/>
          <p:cNvSpPr>
            <a:spLocks noGrp="1"/>
          </p:cNvSpPr>
          <p:nvPr>
            <p:ph type="title"/>
          </p:nvPr>
        </p:nvSpPr>
        <p:spPr>
          <a:xfrm>
            <a:off x="525414" y="365126"/>
            <a:ext cx="7886700" cy="1325563"/>
          </a:xfrm>
        </p:spPr>
        <p:txBody>
          <a:bodyPr>
            <a:normAutofit/>
          </a:bodyPr>
          <a:lstStyle/>
          <a:p>
            <a:r>
              <a:rPr lang="en-US" sz="2800" b="1" dirty="0"/>
              <a:t>Schedule of RMMI Release Dates</a:t>
            </a:r>
          </a:p>
        </p:txBody>
      </p:sp>
    </p:spTree>
    <p:extLst>
      <p:ext uri="{BB962C8B-B14F-4D97-AF65-F5344CB8AC3E}">
        <p14:creationId xmlns:p14="http://schemas.microsoft.com/office/powerpoint/2010/main" val="21638304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3726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50" y="1452646"/>
            <a:ext cx="7886700" cy="4351338"/>
          </a:xfrm>
        </p:spPr>
        <p:txBody>
          <a:bodyPr>
            <a:normAutofit/>
          </a:bodyPr>
          <a:lstStyle/>
          <a:p>
            <a:pPr marL="234950" indent="-234950">
              <a:spcBef>
                <a:spcPct val="50000"/>
              </a:spcBef>
            </a:pPr>
            <a:r>
              <a:rPr lang="en-US" sz="1900" dirty="0">
                <a:latin typeface="Calibri" pitchFamily="34" charset="0"/>
                <a:cs typeface="Calibri" pitchFamily="34" charset="0"/>
              </a:rPr>
              <a:t>Trends in Senior Housing</a:t>
            </a:r>
          </a:p>
          <a:p>
            <a:pPr marL="692150" lvl="1" indent="-234950">
              <a:spcBef>
                <a:spcPct val="50000"/>
              </a:spcBef>
            </a:pPr>
            <a:r>
              <a:rPr lang="en-US" sz="1900" dirty="0">
                <a:latin typeface="Calibri" pitchFamily="34" charset="0"/>
                <a:cs typeface="Calibri" pitchFamily="34" charset="0"/>
              </a:rPr>
              <a:t>Aggregate Home Values (Q1 2000 – Q1 2018)</a:t>
            </a:r>
          </a:p>
          <a:p>
            <a:pPr marL="692150" lvl="1" indent="-234950">
              <a:spcBef>
                <a:spcPct val="50000"/>
              </a:spcBef>
            </a:pPr>
            <a:r>
              <a:rPr lang="en-US" sz="1900" dirty="0">
                <a:latin typeface="Calibri" pitchFamily="34" charset="0"/>
                <a:cs typeface="Calibri" pitchFamily="34" charset="0"/>
              </a:rPr>
              <a:t>Aggregate Mortgage Debt Levels (Q1 2000 – Q1 2018)</a:t>
            </a:r>
          </a:p>
          <a:p>
            <a:pPr marL="692150" lvl="1" indent="-234950">
              <a:spcBef>
                <a:spcPct val="50000"/>
              </a:spcBef>
            </a:pPr>
            <a:r>
              <a:rPr lang="en-US" sz="1900" dirty="0">
                <a:latin typeface="Calibri" pitchFamily="34" charset="0"/>
                <a:cs typeface="Calibri" pitchFamily="34" charset="0"/>
              </a:rPr>
              <a:t>Aggregate Equity (Q1 2000 – Q1 2018)</a:t>
            </a:r>
          </a:p>
          <a:p>
            <a:pPr marL="692150" lvl="1" indent="-234950">
              <a:spcBef>
                <a:spcPct val="50000"/>
              </a:spcBef>
            </a:pPr>
            <a:r>
              <a:rPr lang="en-US" sz="1900" dirty="0">
                <a:latin typeface="Calibri" pitchFamily="34" charset="0"/>
                <a:cs typeface="Calibri" pitchFamily="34" charset="0"/>
              </a:rPr>
              <a:t>Reverse Mortgage Market Index (RMMI) (Q1 2000 – Q1 2018)</a:t>
            </a:r>
          </a:p>
          <a:p>
            <a:pPr marL="692150" lvl="1" indent="-234950">
              <a:spcBef>
                <a:spcPct val="50000"/>
              </a:spcBef>
            </a:pPr>
            <a:r>
              <a:rPr lang="en-US" sz="1900" dirty="0">
                <a:latin typeface="Calibri" pitchFamily="34" charset="0"/>
                <a:cs typeface="Calibri" pitchFamily="34" charset="0"/>
              </a:rPr>
              <a:t>Historical Summary of key RMMI components (Q1 2010 – Q1 2018)</a:t>
            </a:r>
          </a:p>
          <a:p>
            <a:pPr marL="234950" indent="-234950">
              <a:spcBef>
                <a:spcPct val="50000"/>
              </a:spcBef>
            </a:pPr>
            <a:r>
              <a:rPr lang="en-US" sz="1900" dirty="0">
                <a:latin typeface="Calibri" pitchFamily="34" charset="0"/>
                <a:cs typeface="Calibri" pitchFamily="34" charset="0"/>
              </a:rPr>
              <a:t>Overview of RMMI Data Sources and Calculation Steps</a:t>
            </a:r>
          </a:p>
          <a:p>
            <a:pPr marL="234950" indent="-234950">
              <a:spcBef>
                <a:spcPct val="50000"/>
              </a:spcBef>
            </a:pPr>
            <a:r>
              <a:rPr lang="en-US" sz="1900" dirty="0">
                <a:latin typeface="Calibri" pitchFamily="34" charset="0"/>
                <a:cs typeface="Calibri" pitchFamily="34" charset="0"/>
              </a:rPr>
              <a:t>Detailed Steps for RMMI Calculation</a:t>
            </a:r>
          </a:p>
          <a:p>
            <a:pPr marL="234950" indent="-234950">
              <a:spcBef>
                <a:spcPct val="50000"/>
              </a:spcBef>
            </a:pPr>
            <a:r>
              <a:rPr lang="en-US" sz="1900" dirty="0">
                <a:latin typeface="Calibri" pitchFamily="34" charset="0"/>
                <a:cs typeface="Calibri" pitchFamily="34" charset="0"/>
              </a:rPr>
              <a:t>Overview of new methodology</a:t>
            </a:r>
          </a:p>
          <a:p>
            <a:endParaRPr lang="en-US" dirty="0"/>
          </a:p>
        </p:txBody>
      </p:sp>
      <p:sp>
        <p:nvSpPr>
          <p:cNvPr id="3" name="Title 2"/>
          <p:cNvSpPr>
            <a:spLocks noGrp="1"/>
          </p:cNvSpPr>
          <p:nvPr>
            <p:ph type="title"/>
          </p:nvPr>
        </p:nvSpPr>
        <p:spPr>
          <a:xfrm>
            <a:off x="525414" y="365126"/>
            <a:ext cx="7886700" cy="1325563"/>
          </a:xfrm>
        </p:spPr>
        <p:txBody>
          <a:bodyPr>
            <a:normAutofit/>
          </a:bodyPr>
          <a:lstStyle/>
          <a:p>
            <a:r>
              <a:rPr lang="en-US" sz="2800" b="1" dirty="0"/>
              <a:t>Presentation Outline</a:t>
            </a:r>
          </a:p>
        </p:txBody>
      </p:sp>
    </p:spTree>
    <p:extLst>
      <p:ext uri="{BB962C8B-B14F-4D97-AF65-F5344CB8AC3E}">
        <p14:creationId xmlns:p14="http://schemas.microsoft.com/office/powerpoint/2010/main" val="3821243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25414" y="365126"/>
            <a:ext cx="7886700" cy="1325563"/>
          </a:xfrm>
        </p:spPr>
        <p:txBody>
          <a:bodyPr>
            <a:normAutofit/>
          </a:bodyPr>
          <a:lstStyle/>
          <a:p>
            <a:r>
              <a:rPr lang="en-US" sz="2800" b="1" dirty="0"/>
              <a:t>Quarter Over Quarter Changes in Senior Home Values</a:t>
            </a:r>
          </a:p>
        </p:txBody>
      </p:sp>
      <p:sp>
        <p:nvSpPr>
          <p:cNvPr id="5" name="Text Box 8"/>
          <p:cNvSpPr txBox="1">
            <a:spLocks noChangeArrowheads="1"/>
          </p:cNvSpPr>
          <p:nvPr/>
        </p:nvSpPr>
        <p:spPr bwMode="auto">
          <a:xfrm>
            <a:off x="628650" y="5204763"/>
            <a:ext cx="5034365" cy="400110"/>
          </a:xfrm>
          <a:prstGeom prst="rect">
            <a:avLst/>
          </a:prstGeom>
          <a:noFill/>
          <a:ln w="9525">
            <a:noFill/>
            <a:miter lim="800000"/>
            <a:headEnd/>
            <a:tailEnd/>
          </a:ln>
        </p:spPr>
        <p:txBody>
          <a:bodyPr wrap="square">
            <a:spAutoFit/>
          </a:bodyPr>
          <a:lstStyle/>
          <a:p>
            <a:pPr>
              <a:spcBef>
                <a:spcPct val="50000"/>
              </a:spcBef>
            </a:pPr>
            <a:r>
              <a:rPr lang="en-US" sz="1000" dirty="0">
                <a:latin typeface="Calibri" pitchFamily="34" charset="0"/>
                <a:cs typeface="Calibri" pitchFamily="34" charset="0"/>
              </a:rPr>
              <a:t>Prepared by RiskSpan, Inc.</a:t>
            </a:r>
            <a:br>
              <a:rPr lang="en-US" sz="1000" dirty="0">
                <a:latin typeface="Calibri" pitchFamily="34" charset="0"/>
                <a:cs typeface="Calibri" pitchFamily="34" charset="0"/>
              </a:rPr>
            </a:br>
            <a:r>
              <a:rPr lang="en-US" sz="1000" dirty="0">
                <a:latin typeface="Calibri" pitchFamily="34" charset="0"/>
                <a:cs typeface="Calibri" pitchFamily="34" charset="0"/>
              </a:rPr>
              <a:t>Data sources: American Community Survey, Census, FHFA, Federal Reserve Z.1 Release</a:t>
            </a:r>
          </a:p>
        </p:txBody>
      </p:sp>
      <p:pic>
        <p:nvPicPr>
          <p:cNvPr id="4" name="Picture 3">
            <a:extLst>
              <a:ext uri="{FF2B5EF4-FFF2-40B4-BE49-F238E27FC236}">
                <a16:creationId xmlns:a16="http://schemas.microsoft.com/office/drawing/2014/main" id="{F3E85313-F813-4B19-A4AD-43E23986A10A}"/>
              </a:ext>
            </a:extLst>
          </p:cNvPr>
          <p:cNvPicPr>
            <a:picLocks noChangeAspect="1"/>
          </p:cNvPicPr>
          <p:nvPr/>
        </p:nvPicPr>
        <p:blipFill>
          <a:blip r:embed="rId2"/>
          <a:stretch>
            <a:fillRect/>
          </a:stretch>
        </p:blipFill>
        <p:spPr>
          <a:xfrm>
            <a:off x="838211" y="1716187"/>
            <a:ext cx="7467577" cy="3425625"/>
          </a:xfrm>
          <a:prstGeom prst="rect">
            <a:avLst/>
          </a:prstGeom>
        </p:spPr>
      </p:pic>
    </p:spTree>
    <p:extLst>
      <p:ext uri="{BB962C8B-B14F-4D97-AF65-F5344CB8AC3E}">
        <p14:creationId xmlns:p14="http://schemas.microsoft.com/office/powerpoint/2010/main" val="2572075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25413" y="365126"/>
            <a:ext cx="8028653" cy="1325563"/>
          </a:xfrm>
        </p:spPr>
        <p:txBody>
          <a:bodyPr>
            <a:normAutofit/>
          </a:bodyPr>
          <a:lstStyle/>
          <a:p>
            <a:r>
              <a:rPr lang="en-US" sz="2800" b="1" dirty="0"/>
              <a:t>Quarter Over Quarter Changes in Mortgage Debt Levels</a:t>
            </a:r>
          </a:p>
        </p:txBody>
      </p:sp>
      <p:sp>
        <p:nvSpPr>
          <p:cNvPr id="5" name="Text Box 8"/>
          <p:cNvSpPr txBox="1">
            <a:spLocks noChangeArrowheads="1"/>
          </p:cNvSpPr>
          <p:nvPr/>
        </p:nvSpPr>
        <p:spPr bwMode="auto">
          <a:xfrm>
            <a:off x="628650" y="5272418"/>
            <a:ext cx="4979774" cy="400110"/>
          </a:xfrm>
          <a:prstGeom prst="rect">
            <a:avLst/>
          </a:prstGeom>
          <a:noFill/>
          <a:ln w="9525">
            <a:noFill/>
            <a:miter lim="800000"/>
            <a:headEnd/>
            <a:tailEnd/>
          </a:ln>
        </p:spPr>
        <p:txBody>
          <a:bodyPr wrap="square">
            <a:spAutoFit/>
          </a:bodyPr>
          <a:lstStyle/>
          <a:p>
            <a:pPr>
              <a:spcBef>
                <a:spcPct val="50000"/>
              </a:spcBef>
            </a:pPr>
            <a:r>
              <a:rPr lang="en-US" sz="1000" dirty="0">
                <a:latin typeface="Calibri" pitchFamily="34" charset="0"/>
                <a:cs typeface="Calibri" pitchFamily="34" charset="0"/>
              </a:rPr>
              <a:t>Prepared by RiskSpan, Inc.</a:t>
            </a:r>
            <a:br>
              <a:rPr lang="en-US" sz="1000" dirty="0">
                <a:latin typeface="Calibri" pitchFamily="34" charset="0"/>
                <a:cs typeface="Calibri" pitchFamily="34" charset="0"/>
              </a:rPr>
            </a:br>
            <a:r>
              <a:rPr lang="en-US" sz="1000" dirty="0">
                <a:latin typeface="Calibri" pitchFamily="34" charset="0"/>
                <a:cs typeface="Calibri" pitchFamily="34" charset="0"/>
              </a:rPr>
              <a:t>Data sources: American Community Survey, Federal Reserve Survey of Consumer Finances</a:t>
            </a:r>
          </a:p>
        </p:txBody>
      </p:sp>
      <p:pic>
        <p:nvPicPr>
          <p:cNvPr id="4" name="Picture 3">
            <a:extLst>
              <a:ext uri="{FF2B5EF4-FFF2-40B4-BE49-F238E27FC236}">
                <a16:creationId xmlns:a16="http://schemas.microsoft.com/office/drawing/2014/main" id="{1C4467A3-FABE-40E6-8FD1-8A45A835EE70}"/>
              </a:ext>
            </a:extLst>
          </p:cNvPr>
          <p:cNvPicPr>
            <a:picLocks noChangeAspect="1"/>
          </p:cNvPicPr>
          <p:nvPr/>
        </p:nvPicPr>
        <p:blipFill>
          <a:blip r:embed="rId2"/>
          <a:stretch>
            <a:fillRect/>
          </a:stretch>
        </p:blipFill>
        <p:spPr>
          <a:xfrm>
            <a:off x="854498" y="1716187"/>
            <a:ext cx="7435003" cy="3425625"/>
          </a:xfrm>
          <a:prstGeom prst="rect">
            <a:avLst/>
          </a:prstGeom>
        </p:spPr>
      </p:pic>
    </p:spTree>
    <p:extLst>
      <p:ext uri="{BB962C8B-B14F-4D97-AF65-F5344CB8AC3E}">
        <p14:creationId xmlns:p14="http://schemas.microsoft.com/office/powerpoint/2010/main" val="1475906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25414" y="365126"/>
            <a:ext cx="7886700" cy="1325563"/>
          </a:xfrm>
        </p:spPr>
        <p:txBody>
          <a:bodyPr>
            <a:normAutofit/>
          </a:bodyPr>
          <a:lstStyle/>
          <a:p>
            <a:r>
              <a:rPr lang="en-US" sz="2800" b="1" dirty="0"/>
              <a:t>Quarter Over Quarter Changes in Senior Home Equity</a:t>
            </a:r>
          </a:p>
        </p:txBody>
      </p:sp>
      <p:sp>
        <p:nvSpPr>
          <p:cNvPr id="5" name="Text Box 8"/>
          <p:cNvSpPr txBox="1">
            <a:spLocks noChangeArrowheads="1"/>
          </p:cNvSpPr>
          <p:nvPr/>
        </p:nvSpPr>
        <p:spPr bwMode="auto">
          <a:xfrm>
            <a:off x="628650" y="5296098"/>
            <a:ext cx="4648200" cy="400050"/>
          </a:xfrm>
          <a:prstGeom prst="rect">
            <a:avLst/>
          </a:prstGeom>
          <a:noFill/>
          <a:ln w="9525">
            <a:noFill/>
            <a:miter lim="800000"/>
            <a:headEnd/>
            <a:tailEnd/>
          </a:ln>
        </p:spPr>
        <p:txBody>
          <a:bodyPr>
            <a:spAutoFit/>
          </a:bodyPr>
          <a:lstStyle/>
          <a:p>
            <a:pPr>
              <a:spcBef>
                <a:spcPct val="50000"/>
              </a:spcBef>
            </a:pPr>
            <a:r>
              <a:rPr lang="en-US" sz="1000" dirty="0">
                <a:latin typeface="Calibri" pitchFamily="34" charset="0"/>
                <a:cs typeface="Calibri" pitchFamily="34" charset="0"/>
              </a:rPr>
              <a:t>Prepared by RiskSpan, Inc.</a:t>
            </a:r>
            <a:br>
              <a:rPr lang="en-US" sz="1000" dirty="0">
                <a:latin typeface="Calibri" pitchFamily="34" charset="0"/>
                <a:cs typeface="Calibri" pitchFamily="34" charset="0"/>
              </a:rPr>
            </a:br>
            <a:r>
              <a:rPr lang="en-US" sz="1000" dirty="0">
                <a:latin typeface="Calibri" pitchFamily="34" charset="0"/>
                <a:cs typeface="Calibri" pitchFamily="34" charset="0"/>
              </a:rPr>
              <a:t>Data sources: American Community Survey, Census, FHFA, Federal Reserve</a:t>
            </a:r>
          </a:p>
        </p:txBody>
      </p:sp>
      <p:pic>
        <p:nvPicPr>
          <p:cNvPr id="4" name="Picture 3">
            <a:extLst>
              <a:ext uri="{FF2B5EF4-FFF2-40B4-BE49-F238E27FC236}">
                <a16:creationId xmlns:a16="http://schemas.microsoft.com/office/drawing/2014/main" id="{9F40E77E-FB2E-471D-A6CE-00B1B09576F9}"/>
              </a:ext>
            </a:extLst>
          </p:cNvPr>
          <p:cNvPicPr>
            <a:picLocks noChangeAspect="1"/>
          </p:cNvPicPr>
          <p:nvPr/>
        </p:nvPicPr>
        <p:blipFill>
          <a:blip r:embed="rId2"/>
          <a:stretch>
            <a:fillRect/>
          </a:stretch>
        </p:blipFill>
        <p:spPr>
          <a:xfrm>
            <a:off x="838211" y="1712109"/>
            <a:ext cx="7467577" cy="3433782"/>
          </a:xfrm>
          <a:prstGeom prst="rect">
            <a:avLst/>
          </a:prstGeom>
        </p:spPr>
      </p:pic>
    </p:spTree>
    <p:extLst>
      <p:ext uri="{BB962C8B-B14F-4D97-AF65-F5344CB8AC3E}">
        <p14:creationId xmlns:p14="http://schemas.microsoft.com/office/powerpoint/2010/main" val="2378325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25414" y="365126"/>
            <a:ext cx="7886700" cy="1325563"/>
          </a:xfrm>
        </p:spPr>
        <p:txBody>
          <a:bodyPr>
            <a:normAutofit/>
          </a:bodyPr>
          <a:lstStyle/>
          <a:p>
            <a:r>
              <a:rPr lang="en-US" sz="2800" b="1" dirty="0"/>
              <a:t>Quarter Over Quarter Changes in RMMI</a:t>
            </a:r>
          </a:p>
        </p:txBody>
      </p:sp>
      <p:sp>
        <p:nvSpPr>
          <p:cNvPr id="5" name="Text Box 8"/>
          <p:cNvSpPr txBox="1">
            <a:spLocks noChangeArrowheads="1"/>
          </p:cNvSpPr>
          <p:nvPr/>
        </p:nvSpPr>
        <p:spPr bwMode="auto">
          <a:xfrm>
            <a:off x="628650" y="5290555"/>
            <a:ext cx="4648200" cy="630942"/>
          </a:xfrm>
          <a:prstGeom prst="rect">
            <a:avLst/>
          </a:prstGeom>
          <a:noFill/>
          <a:ln w="9525">
            <a:noFill/>
            <a:miter lim="800000"/>
            <a:headEnd/>
            <a:tailEnd/>
          </a:ln>
        </p:spPr>
        <p:txBody>
          <a:bodyPr>
            <a:spAutoFit/>
          </a:bodyPr>
          <a:lstStyle/>
          <a:p>
            <a:pPr>
              <a:spcBef>
                <a:spcPct val="50000"/>
              </a:spcBef>
            </a:pPr>
            <a:r>
              <a:rPr lang="en-US" sz="1000" dirty="0">
                <a:latin typeface="Calibri" pitchFamily="34" charset="0"/>
                <a:cs typeface="Calibri" pitchFamily="34" charset="0"/>
              </a:rPr>
              <a:t>Prepared by RiskSpan, Inc.</a:t>
            </a:r>
            <a:br>
              <a:rPr lang="en-US" sz="1000" dirty="0">
                <a:latin typeface="Calibri" pitchFamily="34" charset="0"/>
                <a:cs typeface="Calibri" pitchFamily="34" charset="0"/>
              </a:rPr>
            </a:br>
            <a:r>
              <a:rPr lang="en-US" sz="1000" dirty="0">
                <a:latin typeface="Calibri" pitchFamily="34" charset="0"/>
                <a:cs typeface="Calibri" pitchFamily="34" charset="0"/>
              </a:rPr>
              <a:t>Data sources: American Community Survey, Census, FHFA, Federal Reserve</a:t>
            </a:r>
          </a:p>
          <a:p>
            <a:pPr>
              <a:spcBef>
                <a:spcPct val="50000"/>
              </a:spcBef>
            </a:pPr>
            <a:r>
              <a:rPr lang="en-US" sz="1000" dirty="0">
                <a:latin typeface="Calibri" pitchFamily="34" charset="0"/>
                <a:cs typeface="Calibri" pitchFamily="34" charset="0"/>
              </a:rPr>
              <a:t>See Detailed Steps for Calculation of RMMI on Page 9</a:t>
            </a:r>
          </a:p>
        </p:txBody>
      </p:sp>
      <p:pic>
        <p:nvPicPr>
          <p:cNvPr id="4" name="Picture 3">
            <a:extLst>
              <a:ext uri="{FF2B5EF4-FFF2-40B4-BE49-F238E27FC236}">
                <a16:creationId xmlns:a16="http://schemas.microsoft.com/office/drawing/2014/main" id="{97D3F26D-DD7A-4DBE-98B8-BC24F69A2BEF}"/>
              </a:ext>
            </a:extLst>
          </p:cNvPr>
          <p:cNvPicPr>
            <a:picLocks noChangeAspect="1"/>
          </p:cNvPicPr>
          <p:nvPr/>
        </p:nvPicPr>
        <p:blipFill>
          <a:blip r:embed="rId2"/>
          <a:stretch>
            <a:fillRect/>
          </a:stretch>
        </p:blipFill>
        <p:spPr>
          <a:xfrm>
            <a:off x="854498" y="1720265"/>
            <a:ext cx="7435003" cy="3417469"/>
          </a:xfrm>
          <a:prstGeom prst="rect">
            <a:avLst/>
          </a:prstGeom>
        </p:spPr>
      </p:pic>
    </p:spTree>
    <p:extLst>
      <p:ext uri="{BB962C8B-B14F-4D97-AF65-F5344CB8AC3E}">
        <p14:creationId xmlns:p14="http://schemas.microsoft.com/office/powerpoint/2010/main" val="3094955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25414" y="365126"/>
            <a:ext cx="7886700" cy="1325563"/>
          </a:xfrm>
        </p:spPr>
        <p:txBody>
          <a:bodyPr>
            <a:normAutofit/>
          </a:bodyPr>
          <a:lstStyle/>
          <a:p>
            <a:r>
              <a:rPr lang="en-US" sz="2800" b="1" dirty="0"/>
              <a:t>Historical RMMI</a:t>
            </a:r>
          </a:p>
        </p:txBody>
      </p:sp>
      <p:sp>
        <p:nvSpPr>
          <p:cNvPr id="5" name="Text Box 8"/>
          <p:cNvSpPr txBox="1">
            <a:spLocks noChangeArrowheads="1"/>
          </p:cNvSpPr>
          <p:nvPr/>
        </p:nvSpPr>
        <p:spPr bwMode="auto">
          <a:xfrm>
            <a:off x="525414" y="5221101"/>
            <a:ext cx="4648200" cy="400050"/>
          </a:xfrm>
          <a:prstGeom prst="rect">
            <a:avLst/>
          </a:prstGeom>
          <a:noFill/>
          <a:ln w="9525">
            <a:noFill/>
            <a:miter lim="800000"/>
            <a:headEnd/>
            <a:tailEnd/>
          </a:ln>
        </p:spPr>
        <p:txBody>
          <a:bodyPr>
            <a:spAutoFit/>
          </a:bodyPr>
          <a:lstStyle/>
          <a:p>
            <a:pPr>
              <a:spcBef>
                <a:spcPct val="50000"/>
              </a:spcBef>
            </a:pPr>
            <a:r>
              <a:rPr lang="en-US" sz="1000" dirty="0">
                <a:latin typeface="Calibri" pitchFamily="34" charset="0"/>
                <a:cs typeface="Calibri" pitchFamily="34" charset="0"/>
              </a:rPr>
              <a:t>Prepared by RiskSpan, Inc.</a:t>
            </a:r>
            <a:br>
              <a:rPr lang="en-US" sz="1000" dirty="0">
                <a:latin typeface="Calibri" pitchFamily="34" charset="0"/>
                <a:cs typeface="Calibri" pitchFamily="34" charset="0"/>
              </a:rPr>
            </a:br>
            <a:r>
              <a:rPr lang="en-US" sz="1000" dirty="0">
                <a:latin typeface="Calibri" pitchFamily="34" charset="0"/>
                <a:cs typeface="Calibri" pitchFamily="34" charset="0"/>
              </a:rPr>
              <a:t>Data sources: American Community Survey, Census, FHFA, Federal Reserve</a:t>
            </a:r>
          </a:p>
        </p:txBody>
      </p:sp>
      <p:pic>
        <p:nvPicPr>
          <p:cNvPr id="2" name="Picture 1">
            <a:extLst>
              <a:ext uri="{FF2B5EF4-FFF2-40B4-BE49-F238E27FC236}">
                <a16:creationId xmlns:a16="http://schemas.microsoft.com/office/drawing/2014/main" id="{786A97CD-1E74-4A03-BCEB-51BB7693C611}"/>
              </a:ext>
            </a:extLst>
          </p:cNvPr>
          <p:cNvPicPr>
            <a:picLocks noChangeAspect="1"/>
          </p:cNvPicPr>
          <p:nvPr/>
        </p:nvPicPr>
        <p:blipFill>
          <a:blip r:embed="rId2"/>
          <a:stretch>
            <a:fillRect/>
          </a:stretch>
        </p:blipFill>
        <p:spPr>
          <a:xfrm>
            <a:off x="801566" y="2009812"/>
            <a:ext cx="7540868" cy="2838375"/>
          </a:xfrm>
          <a:prstGeom prst="rect">
            <a:avLst/>
          </a:prstGeom>
        </p:spPr>
      </p:pic>
    </p:spTree>
    <p:extLst>
      <p:ext uri="{BB962C8B-B14F-4D97-AF65-F5344CB8AC3E}">
        <p14:creationId xmlns:p14="http://schemas.microsoft.com/office/powerpoint/2010/main" val="2413219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25414" y="365126"/>
            <a:ext cx="7886700" cy="1325563"/>
          </a:xfrm>
        </p:spPr>
        <p:txBody>
          <a:bodyPr>
            <a:normAutofit/>
          </a:bodyPr>
          <a:lstStyle/>
          <a:p>
            <a:r>
              <a:rPr lang="en-US" sz="2800" b="1" dirty="0"/>
              <a:t>Overview of RMMI Data Sources and Calculation Steps</a:t>
            </a:r>
          </a:p>
        </p:txBody>
      </p:sp>
      <p:grpSp>
        <p:nvGrpSpPr>
          <p:cNvPr id="67" name="Group 66"/>
          <p:cNvGrpSpPr/>
          <p:nvPr/>
        </p:nvGrpSpPr>
        <p:grpSpPr>
          <a:xfrm>
            <a:off x="333931" y="1364038"/>
            <a:ext cx="8440041" cy="5297380"/>
            <a:chOff x="207280" y="1398362"/>
            <a:chExt cx="8663164" cy="5408103"/>
          </a:xfrm>
        </p:grpSpPr>
        <p:sp>
          <p:nvSpPr>
            <p:cNvPr id="33" name="AutoShape 8"/>
            <p:cNvSpPr>
              <a:spLocks noChangeArrowheads="1"/>
            </p:cNvSpPr>
            <p:nvPr/>
          </p:nvSpPr>
          <p:spPr bwMode="auto">
            <a:xfrm>
              <a:off x="1384832" y="5338371"/>
              <a:ext cx="1371600" cy="1468094"/>
            </a:xfrm>
            <a:prstGeom prst="can">
              <a:avLst>
                <a:gd name="adj" fmla="val 25000"/>
              </a:avLst>
            </a:prstGeom>
            <a:solidFill>
              <a:srgbClr val="ADD737"/>
            </a:solidFill>
            <a:ln w="9525">
              <a:solidFill>
                <a:schemeClr val="tx1"/>
              </a:solidFill>
              <a:round/>
              <a:headEnd/>
              <a:tailEnd/>
            </a:ln>
            <a:effectLst/>
            <a:extLst/>
          </p:spPr>
          <p:txBody>
            <a:bodyPr wrap="square" anchor="ctr">
              <a:spAutoFit/>
            </a:bodyPr>
            <a:lstStyle/>
            <a:p>
              <a:pPr algn="ctr"/>
              <a:r>
                <a:rPr lang="en-US" altLang="en-US" sz="1100" dirty="0"/>
                <a:t>MSA-level estimate of # of senior home-owners and of </a:t>
              </a:r>
              <a:r>
                <a:rPr lang="en-US" altLang="en-US" sz="1100" dirty="0" err="1"/>
                <a:t>avg</a:t>
              </a:r>
              <a:r>
                <a:rPr lang="en-US" altLang="en-US" sz="1100" dirty="0"/>
                <a:t> senior owned home value</a:t>
              </a:r>
            </a:p>
          </p:txBody>
        </p:sp>
        <p:sp>
          <p:nvSpPr>
            <p:cNvPr id="34" name="Can 33"/>
            <p:cNvSpPr>
              <a:spLocks noChangeArrowheads="1"/>
            </p:cNvSpPr>
            <p:nvPr/>
          </p:nvSpPr>
          <p:spPr bwMode="auto">
            <a:xfrm>
              <a:off x="2880231" y="5447948"/>
              <a:ext cx="1371600" cy="1248937"/>
            </a:xfrm>
            <a:prstGeom prst="can">
              <a:avLst/>
            </a:prstGeom>
            <a:solidFill>
              <a:srgbClr val="ADD737"/>
            </a:solidFill>
            <a:ln w="9525">
              <a:solidFill>
                <a:schemeClr val="tx1"/>
              </a:solidFill>
              <a:round/>
              <a:headEnd/>
              <a:tailEnd/>
            </a:ln>
            <a:effectLst/>
            <a:extLst/>
          </p:spPr>
          <p:txBody>
            <a:bodyPr anchor="ctr">
              <a:spAutoFit/>
            </a:bodyPr>
            <a:lstStyle/>
            <a:p>
              <a:pPr algn="ctr"/>
              <a:r>
                <a:rPr lang="en-US" altLang="en-US" sz="1100" dirty="0"/>
                <a:t>Annual MSA-level Population Growth Rates for the senior population</a:t>
              </a:r>
            </a:p>
          </p:txBody>
        </p:sp>
        <p:sp>
          <p:nvSpPr>
            <p:cNvPr id="35" name="AutoShape 18"/>
            <p:cNvSpPr>
              <a:spLocks noChangeArrowheads="1"/>
            </p:cNvSpPr>
            <p:nvPr/>
          </p:nvSpPr>
          <p:spPr bwMode="auto">
            <a:xfrm>
              <a:off x="1388763" y="1884687"/>
              <a:ext cx="1371600" cy="914400"/>
            </a:xfrm>
            <a:prstGeom prst="can">
              <a:avLst>
                <a:gd name="adj" fmla="val 250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pPr algn="ctr"/>
              <a:r>
                <a:rPr lang="en-US" altLang="en-US" sz="1100" dirty="0"/>
                <a:t>American Community Survey (Census)</a:t>
              </a:r>
            </a:p>
          </p:txBody>
        </p:sp>
        <p:sp>
          <p:nvSpPr>
            <p:cNvPr id="36" name="Rectangle 26"/>
            <p:cNvSpPr>
              <a:spLocks noChangeArrowheads="1"/>
            </p:cNvSpPr>
            <p:nvPr/>
          </p:nvSpPr>
          <p:spPr bwMode="auto">
            <a:xfrm>
              <a:off x="207280" y="1884687"/>
              <a:ext cx="1097280" cy="969694"/>
            </a:xfrm>
            <a:prstGeom prst="rect">
              <a:avLst/>
            </a:prstGeom>
            <a:solidFill>
              <a:schemeClr val="tx1"/>
            </a:solidFill>
            <a:ln w="9525">
              <a:solidFill>
                <a:schemeClr val="tx1"/>
              </a:solidFill>
              <a:miter lim="800000"/>
              <a:headEnd/>
              <a:tailEnd/>
            </a:ln>
            <a:effectLst/>
            <a:extLst/>
          </p:spPr>
          <p:txBody>
            <a:bodyPr wrap="none" anchor="ctr"/>
            <a:lstStyle/>
            <a:p>
              <a:pPr algn="ctr"/>
              <a:r>
                <a:rPr lang="en-US" altLang="en-US" sz="1400" b="1" dirty="0">
                  <a:solidFill>
                    <a:schemeClr val="bg1"/>
                  </a:solidFill>
                </a:rPr>
                <a:t>Data source:</a:t>
              </a:r>
            </a:p>
          </p:txBody>
        </p:sp>
        <p:sp>
          <p:nvSpPr>
            <p:cNvPr id="37" name="Rectangle 27"/>
            <p:cNvSpPr>
              <a:spLocks noChangeArrowheads="1"/>
            </p:cNvSpPr>
            <p:nvPr/>
          </p:nvSpPr>
          <p:spPr bwMode="auto">
            <a:xfrm>
              <a:off x="209885" y="3003093"/>
              <a:ext cx="1097280" cy="1774536"/>
            </a:xfrm>
            <a:prstGeom prst="rect">
              <a:avLst/>
            </a:prstGeom>
            <a:solidFill>
              <a:schemeClr val="tx1"/>
            </a:solidFill>
            <a:ln w="9525">
              <a:solidFill>
                <a:schemeClr val="tx1"/>
              </a:solidFill>
              <a:miter lim="800000"/>
              <a:headEnd/>
              <a:tailEnd/>
            </a:ln>
            <a:effectLst/>
            <a:extLst/>
          </p:spPr>
          <p:txBody>
            <a:bodyPr wrap="square" anchor="ctr">
              <a:noAutofit/>
            </a:bodyPr>
            <a:lstStyle/>
            <a:p>
              <a:pPr algn="ctr"/>
              <a:r>
                <a:rPr lang="en-US" altLang="en-US" sz="1400" b="1" dirty="0">
                  <a:solidFill>
                    <a:schemeClr val="bg1"/>
                  </a:solidFill>
                </a:rPr>
                <a:t>Process:</a:t>
              </a:r>
            </a:p>
          </p:txBody>
        </p:sp>
        <p:sp>
          <p:nvSpPr>
            <p:cNvPr id="38" name="Text Box 38"/>
            <p:cNvSpPr txBox="1">
              <a:spLocks noChangeArrowheads="1"/>
            </p:cNvSpPr>
            <p:nvPr/>
          </p:nvSpPr>
          <p:spPr bwMode="auto">
            <a:xfrm>
              <a:off x="1388763" y="1408704"/>
              <a:ext cx="4363132" cy="377052"/>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wrap="square" anchor="b">
              <a:spAutoFit/>
            </a:bodyPr>
            <a:lstStyle/>
            <a:p>
              <a:pPr algn="ctr">
                <a:spcBef>
                  <a:spcPct val="50000"/>
                </a:spcBef>
              </a:pPr>
              <a:r>
                <a:rPr lang="en-US" altLang="en-US" b="1" dirty="0">
                  <a:solidFill>
                    <a:schemeClr val="bg1"/>
                  </a:solidFill>
                </a:rPr>
                <a:t>One Time Setup</a:t>
              </a:r>
            </a:p>
          </p:txBody>
        </p:sp>
        <p:sp>
          <p:nvSpPr>
            <p:cNvPr id="39" name="Oval 59"/>
            <p:cNvSpPr>
              <a:spLocks noChangeArrowheads="1"/>
            </p:cNvSpPr>
            <p:nvPr/>
          </p:nvSpPr>
          <p:spPr bwMode="auto">
            <a:xfrm>
              <a:off x="7447039" y="5798806"/>
              <a:ext cx="1371600" cy="699405"/>
            </a:xfrm>
            <a:prstGeom prst="can">
              <a:avLst/>
            </a:prstGeom>
            <a:solidFill>
              <a:srgbClr val="ADD737"/>
            </a:solidFill>
            <a:ln w="9525">
              <a:solidFill>
                <a:schemeClr val="tx1"/>
              </a:solidFill>
              <a:round/>
              <a:headEnd/>
              <a:tailEnd/>
            </a:ln>
            <a:effectLst/>
            <a:extLst/>
          </p:spPr>
          <p:txBody>
            <a:bodyPr anchor="ctr">
              <a:spAutoFit/>
            </a:bodyPr>
            <a:lstStyle/>
            <a:p>
              <a:pPr algn="ctr"/>
              <a:r>
                <a:rPr lang="en-US" altLang="en-US" sz="1100" dirty="0"/>
                <a:t>National Estimate of Senior Home Equity</a:t>
              </a:r>
            </a:p>
          </p:txBody>
        </p:sp>
        <p:sp>
          <p:nvSpPr>
            <p:cNvPr id="40" name="Text Box 61"/>
            <p:cNvSpPr txBox="1">
              <a:spLocks noChangeArrowheads="1"/>
            </p:cNvSpPr>
            <p:nvPr/>
          </p:nvSpPr>
          <p:spPr bwMode="auto">
            <a:xfrm>
              <a:off x="1388763" y="2992525"/>
              <a:ext cx="1371600" cy="1476785"/>
            </a:xfrm>
            <a:prstGeom prst="rect">
              <a:avLst/>
            </a:prstGeom>
            <a:ln w="12700">
              <a:headEnd/>
              <a:tailEnd/>
            </a:ln>
          </p:spPr>
          <p:style>
            <a:lnRef idx="2">
              <a:schemeClr val="dk1"/>
            </a:lnRef>
            <a:fillRef idx="1">
              <a:schemeClr val="lt1"/>
            </a:fillRef>
            <a:effectRef idx="0">
              <a:schemeClr val="dk1"/>
            </a:effectRef>
            <a:fontRef idx="minor">
              <a:schemeClr val="dk1"/>
            </a:fontRef>
          </p:style>
          <p:txBody>
            <a:bodyPr wrap="square">
              <a:spAutoFit/>
            </a:bodyPr>
            <a:lstStyle/>
            <a:p>
              <a:pPr>
                <a:spcBef>
                  <a:spcPct val="50000"/>
                </a:spcBef>
              </a:pPr>
              <a:r>
                <a:rPr lang="en-US" altLang="en-US" sz="1100" dirty="0">
                  <a:ln w="0">
                    <a:noFill/>
                  </a:ln>
                </a:rPr>
                <a:t>Pull fields related to senior-headed </a:t>
              </a:r>
              <a:r>
                <a:rPr lang="en-US" altLang="en-US" sz="1100" dirty="0" err="1">
                  <a:ln w="0">
                    <a:noFill/>
                  </a:ln>
                </a:rPr>
                <a:t>homeowning</a:t>
              </a:r>
              <a:r>
                <a:rPr lang="en-US" altLang="en-US" sz="1100" dirty="0">
                  <a:ln w="0">
                    <a:noFill/>
                  </a:ln>
                </a:rPr>
                <a:t> households at MSA level and establish baseline estimates of population size and </a:t>
              </a:r>
              <a:r>
                <a:rPr lang="en-US" altLang="en-US" sz="1100" dirty="0" err="1">
                  <a:ln w="0">
                    <a:noFill/>
                  </a:ln>
                </a:rPr>
                <a:t>avg</a:t>
              </a:r>
              <a:r>
                <a:rPr lang="en-US" altLang="en-US" sz="1100" dirty="0">
                  <a:ln w="0">
                    <a:noFill/>
                  </a:ln>
                </a:rPr>
                <a:t> home price</a:t>
              </a:r>
            </a:p>
          </p:txBody>
        </p:sp>
        <p:sp>
          <p:nvSpPr>
            <p:cNvPr id="41" name="Rectangle 73"/>
            <p:cNvSpPr>
              <a:spLocks noChangeArrowheads="1"/>
            </p:cNvSpPr>
            <p:nvPr/>
          </p:nvSpPr>
          <p:spPr bwMode="auto">
            <a:xfrm>
              <a:off x="212044" y="5386619"/>
              <a:ext cx="1097280" cy="1371600"/>
            </a:xfrm>
            <a:prstGeom prst="rect">
              <a:avLst/>
            </a:prstGeom>
            <a:solidFill>
              <a:schemeClr val="tx1"/>
            </a:solidFill>
            <a:ln w="9525">
              <a:solidFill>
                <a:schemeClr val="tx1"/>
              </a:solidFill>
              <a:miter lim="800000"/>
              <a:headEnd/>
              <a:tailEnd/>
            </a:ln>
            <a:effectLst/>
            <a:extLst/>
          </p:spPr>
          <p:txBody>
            <a:bodyPr anchor="ctr">
              <a:noAutofit/>
            </a:bodyPr>
            <a:lstStyle/>
            <a:p>
              <a:pPr algn="ctr"/>
              <a:r>
                <a:rPr lang="en-US" altLang="en-US" sz="1400" b="1" dirty="0">
                  <a:solidFill>
                    <a:schemeClr val="bg1"/>
                  </a:solidFill>
                </a:rPr>
                <a:t>Output:</a:t>
              </a:r>
            </a:p>
          </p:txBody>
        </p:sp>
        <p:sp>
          <p:nvSpPr>
            <p:cNvPr id="42" name="TextBox 41"/>
            <p:cNvSpPr txBox="1"/>
            <p:nvPr/>
          </p:nvSpPr>
          <p:spPr>
            <a:xfrm>
              <a:off x="1248707" y="3574940"/>
              <a:ext cx="189615" cy="377052"/>
            </a:xfrm>
            <a:prstGeom prst="rect">
              <a:avLst/>
            </a:prstGeom>
            <a:noFill/>
          </p:spPr>
          <p:txBody>
            <a:bodyPr wrap="none" rtlCol="0">
              <a:spAutoFit/>
            </a:bodyPr>
            <a:lstStyle/>
            <a:p>
              <a:endParaRPr lang="en-US" dirty="0"/>
            </a:p>
          </p:txBody>
        </p:sp>
        <p:sp>
          <p:nvSpPr>
            <p:cNvPr id="43" name="Text Box 38"/>
            <p:cNvSpPr txBox="1">
              <a:spLocks noChangeArrowheads="1"/>
            </p:cNvSpPr>
            <p:nvPr/>
          </p:nvSpPr>
          <p:spPr bwMode="auto">
            <a:xfrm>
              <a:off x="5858663" y="1398362"/>
              <a:ext cx="2932385" cy="377052"/>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wrap="square" anchor="b">
              <a:spAutoFit/>
            </a:bodyPr>
            <a:lstStyle/>
            <a:p>
              <a:pPr algn="ctr">
                <a:spcBef>
                  <a:spcPct val="50000"/>
                </a:spcBef>
              </a:pPr>
              <a:r>
                <a:rPr lang="en-US" altLang="en-US" b="1" dirty="0">
                  <a:solidFill>
                    <a:schemeClr val="bg1"/>
                  </a:solidFill>
                </a:rPr>
                <a:t>Quarterly Process</a:t>
              </a:r>
            </a:p>
          </p:txBody>
        </p:sp>
        <p:sp>
          <p:nvSpPr>
            <p:cNvPr id="44" name="AutoShape 18"/>
            <p:cNvSpPr>
              <a:spLocks noChangeArrowheads="1"/>
            </p:cNvSpPr>
            <p:nvPr/>
          </p:nvSpPr>
          <p:spPr bwMode="auto">
            <a:xfrm>
              <a:off x="2878730" y="1884687"/>
              <a:ext cx="1371600" cy="914400"/>
            </a:xfrm>
            <a:prstGeom prst="can">
              <a:avLst>
                <a:gd name="adj" fmla="val 250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pPr algn="ctr"/>
              <a:r>
                <a:rPr lang="en-US" altLang="en-US" sz="1100" dirty="0"/>
                <a:t>Population Estimates (Census)</a:t>
              </a:r>
            </a:p>
          </p:txBody>
        </p:sp>
        <p:sp>
          <p:nvSpPr>
            <p:cNvPr id="45" name="AutoShape 18"/>
            <p:cNvSpPr>
              <a:spLocks noChangeArrowheads="1"/>
            </p:cNvSpPr>
            <p:nvPr/>
          </p:nvSpPr>
          <p:spPr bwMode="auto">
            <a:xfrm>
              <a:off x="4368697" y="1884687"/>
              <a:ext cx="1371600" cy="914400"/>
            </a:xfrm>
            <a:prstGeom prst="can">
              <a:avLst>
                <a:gd name="adj" fmla="val 250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pPr algn="ctr"/>
              <a:r>
                <a:rPr lang="en-US" altLang="en-US" sz="1100" dirty="0"/>
                <a:t>Survey of Consumer Finances (Fed. Reserve)</a:t>
              </a:r>
            </a:p>
          </p:txBody>
        </p:sp>
        <p:sp>
          <p:nvSpPr>
            <p:cNvPr id="46" name="AutoShape 18"/>
            <p:cNvSpPr>
              <a:spLocks noChangeArrowheads="1"/>
            </p:cNvSpPr>
            <p:nvPr/>
          </p:nvSpPr>
          <p:spPr bwMode="auto">
            <a:xfrm>
              <a:off x="5919624" y="1884687"/>
              <a:ext cx="1371600" cy="914400"/>
            </a:xfrm>
            <a:prstGeom prst="can">
              <a:avLst>
                <a:gd name="adj" fmla="val 250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pPr algn="ctr"/>
              <a:r>
                <a:rPr lang="en-US" altLang="en-US" sz="1100" dirty="0"/>
                <a:t>FHFA state and MSA-level HPI Indices</a:t>
              </a:r>
            </a:p>
          </p:txBody>
        </p:sp>
        <p:sp>
          <p:nvSpPr>
            <p:cNvPr id="47" name="AutoShape 18"/>
            <p:cNvSpPr>
              <a:spLocks noChangeArrowheads="1"/>
            </p:cNvSpPr>
            <p:nvPr/>
          </p:nvSpPr>
          <p:spPr bwMode="auto">
            <a:xfrm>
              <a:off x="7446640" y="1884687"/>
              <a:ext cx="1371600" cy="914400"/>
            </a:xfrm>
            <a:prstGeom prst="can">
              <a:avLst>
                <a:gd name="adj" fmla="val 250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pPr algn="ctr"/>
              <a:r>
                <a:rPr lang="en-US" altLang="en-US" sz="1100" dirty="0"/>
                <a:t>Z1 Flow of Funds Accounts (Fed Reserve)</a:t>
              </a:r>
            </a:p>
          </p:txBody>
        </p:sp>
        <p:sp>
          <p:nvSpPr>
            <p:cNvPr id="48" name="Text Box 61"/>
            <p:cNvSpPr txBox="1">
              <a:spLocks noChangeArrowheads="1"/>
            </p:cNvSpPr>
            <p:nvPr/>
          </p:nvSpPr>
          <p:spPr bwMode="auto">
            <a:xfrm>
              <a:off x="2884529" y="2992525"/>
              <a:ext cx="1371600" cy="958340"/>
            </a:xfrm>
            <a:prstGeom prst="rect">
              <a:avLst/>
            </a:prstGeom>
            <a:ln w="12700">
              <a:headEnd/>
              <a:tailEnd/>
            </a:ln>
          </p:spPr>
          <p:style>
            <a:lnRef idx="2">
              <a:schemeClr val="dk1"/>
            </a:lnRef>
            <a:fillRef idx="1">
              <a:schemeClr val="lt1"/>
            </a:fillRef>
            <a:effectRef idx="0">
              <a:schemeClr val="dk1"/>
            </a:effectRef>
            <a:fontRef idx="minor">
              <a:schemeClr val="dk1"/>
            </a:fontRef>
          </p:style>
          <p:txBody>
            <a:bodyPr wrap="square">
              <a:spAutoFit/>
            </a:bodyPr>
            <a:lstStyle/>
            <a:p>
              <a:pPr>
                <a:spcBef>
                  <a:spcPct val="50000"/>
                </a:spcBef>
              </a:pPr>
              <a:r>
                <a:rPr lang="en-US" altLang="en-US" sz="1100" dirty="0">
                  <a:ln w="0">
                    <a:noFill/>
                  </a:ln>
                </a:rPr>
                <a:t>Pull county-level age-cohort population forecasts and map forecasts to MSAs</a:t>
              </a:r>
            </a:p>
          </p:txBody>
        </p:sp>
        <p:sp>
          <p:nvSpPr>
            <p:cNvPr id="49" name="Text Box 61"/>
            <p:cNvSpPr txBox="1">
              <a:spLocks noChangeArrowheads="1"/>
            </p:cNvSpPr>
            <p:nvPr/>
          </p:nvSpPr>
          <p:spPr bwMode="auto">
            <a:xfrm>
              <a:off x="4367944" y="2992525"/>
              <a:ext cx="1371600" cy="958340"/>
            </a:xfrm>
            <a:prstGeom prst="rect">
              <a:avLst/>
            </a:prstGeom>
            <a:ln w="12700">
              <a:headEnd/>
              <a:tailEnd/>
            </a:ln>
          </p:spPr>
          <p:style>
            <a:lnRef idx="2">
              <a:schemeClr val="dk1"/>
            </a:lnRef>
            <a:fillRef idx="1">
              <a:schemeClr val="lt1"/>
            </a:fillRef>
            <a:effectRef idx="0">
              <a:schemeClr val="dk1"/>
            </a:effectRef>
            <a:fontRef idx="minor">
              <a:schemeClr val="dk1"/>
            </a:fontRef>
          </p:style>
          <p:txBody>
            <a:bodyPr wrap="square">
              <a:spAutoFit/>
            </a:bodyPr>
            <a:lstStyle/>
            <a:p>
              <a:pPr>
                <a:spcBef>
                  <a:spcPct val="50000"/>
                </a:spcBef>
              </a:pPr>
              <a:r>
                <a:rPr lang="en-US" altLang="en-US" sz="1100" dirty="0">
                  <a:ln w="0">
                    <a:noFill/>
                  </a:ln>
                </a:rPr>
                <a:t>Compare  LTV ratios of senior population to LTV ratios of the general population of homeowners</a:t>
              </a:r>
            </a:p>
          </p:txBody>
        </p:sp>
        <p:sp>
          <p:nvSpPr>
            <p:cNvPr id="50" name="Can 49"/>
            <p:cNvSpPr>
              <a:spLocks noChangeArrowheads="1"/>
            </p:cNvSpPr>
            <p:nvPr/>
          </p:nvSpPr>
          <p:spPr bwMode="auto">
            <a:xfrm>
              <a:off x="4367762" y="5447948"/>
              <a:ext cx="1371600" cy="1248937"/>
            </a:xfrm>
            <a:prstGeom prst="can">
              <a:avLst/>
            </a:prstGeom>
            <a:solidFill>
              <a:srgbClr val="ADD737"/>
            </a:solidFill>
            <a:ln w="9525">
              <a:solidFill>
                <a:schemeClr val="tx1"/>
              </a:solidFill>
              <a:round/>
              <a:headEnd/>
              <a:tailEnd/>
            </a:ln>
            <a:effectLst/>
            <a:extLst/>
          </p:spPr>
          <p:txBody>
            <a:bodyPr anchor="ctr">
              <a:spAutoFit/>
            </a:bodyPr>
            <a:lstStyle/>
            <a:p>
              <a:pPr algn="ctr"/>
              <a:r>
                <a:rPr lang="en-US" altLang="en-US" sz="1100" dirty="0"/>
                <a:t>Relative Ratio of Senior LTV to General Population LTV</a:t>
              </a:r>
            </a:p>
          </p:txBody>
        </p:sp>
        <p:sp>
          <p:nvSpPr>
            <p:cNvPr id="51" name="Text Box 61"/>
            <p:cNvSpPr txBox="1">
              <a:spLocks noChangeArrowheads="1"/>
            </p:cNvSpPr>
            <p:nvPr/>
          </p:nvSpPr>
          <p:spPr bwMode="auto">
            <a:xfrm>
              <a:off x="5921781" y="2992525"/>
              <a:ext cx="1371600" cy="1822415"/>
            </a:xfrm>
            <a:prstGeom prst="rect">
              <a:avLst/>
            </a:prstGeom>
            <a:ln w="12700">
              <a:headEnd/>
              <a:tailEnd/>
            </a:ln>
          </p:spPr>
          <p:style>
            <a:lnRef idx="2">
              <a:schemeClr val="dk1"/>
            </a:lnRef>
            <a:fillRef idx="1">
              <a:schemeClr val="lt1"/>
            </a:fillRef>
            <a:effectRef idx="0">
              <a:schemeClr val="dk1"/>
            </a:effectRef>
            <a:fontRef idx="minor">
              <a:schemeClr val="dk1"/>
            </a:fontRef>
          </p:style>
          <p:txBody>
            <a:bodyPr wrap="square">
              <a:spAutoFit/>
            </a:bodyPr>
            <a:lstStyle/>
            <a:p>
              <a:pPr>
                <a:spcBef>
                  <a:spcPct val="50000"/>
                </a:spcBef>
              </a:pPr>
              <a:r>
                <a:rPr lang="en-US" altLang="en-US" sz="1100" dirty="0">
                  <a:ln w="0">
                    <a:noFill/>
                  </a:ln>
                </a:rPr>
                <a:t>1. Scale up (or down) estimate of </a:t>
              </a:r>
              <a:r>
                <a:rPr lang="en-US" altLang="en-US" sz="1100" dirty="0" err="1">
                  <a:ln w="0">
                    <a:noFill/>
                  </a:ln>
                </a:rPr>
                <a:t>avg</a:t>
              </a:r>
              <a:r>
                <a:rPr lang="en-US" altLang="en-US" sz="1100" dirty="0">
                  <a:ln w="0">
                    <a:noFill/>
                  </a:ln>
                </a:rPr>
                <a:t> home price at MSA-level</a:t>
              </a:r>
              <a:br>
                <a:rPr lang="en-US" altLang="en-US" sz="1100" dirty="0">
                  <a:ln w="0">
                    <a:noFill/>
                  </a:ln>
                </a:rPr>
              </a:br>
              <a:r>
                <a:rPr lang="en-US" altLang="en-US" sz="1100" dirty="0">
                  <a:ln w="0">
                    <a:noFill/>
                  </a:ln>
                </a:rPr>
                <a:t>2. Scale up estimate of senior population at MSA-level</a:t>
              </a:r>
              <a:br>
                <a:rPr lang="en-US" altLang="en-US" sz="1100" dirty="0">
                  <a:ln w="0">
                    <a:noFill/>
                  </a:ln>
                </a:rPr>
              </a:br>
              <a:r>
                <a:rPr lang="en-US" altLang="en-US" sz="1100" dirty="0">
                  <a:ln w="0">
                    <a:noFill/>
                  </a:ln>
                </a:rPr>
                <a:t>3. Aggregate sr. housing values across all MSAs</a:t>
              </a:r>
            </a:p>
          </p:txBody>
        </p:sp>
        <p:sp>
          <p:nvSpPr>
            <p:cNvPr id="52" name="Text Box 61"/>
            <p:cNvSpPr txBox="1">
              <a:spLocks noChangeArrowheads="1"/>
            </p:cNvSpPr>
            <p:nvPr/>
          </p:nvSpPr>
          <p:spPr bwMode="auto">
            <a:xfrm>
              <a:off x="7390262" y="2992524"/>
              <a:ext cx="1480182" cy="2498531"/>
            </a:xfrm>
            <a:prstGeom prst="rect">
              <a:avLst/>
            </a:prstGeom>
            <a:ln w="12700">
              <a:headEnd/>
              <a:tailEnd/>
            </a:ln>
          </p:spPr>
          <p:style>
            <a:lnRef idx="2">
              <a:schemeClr val="dk1"/>
            </a:lnRef>
            <a:fillRef idx="1">
              <a:schemeClr val="lt1"/>
            </a:fillRef>
            <a:effectRef idx="0">
              <a:schemeClr val="dk1"/>
            </a:effectRef>
            <a:fontRef idx="minor">
              <a:schemeClr val="dk1"/>
            </a:fontRef>
          </p:style>
          <p:txBody>
            <a:bodyPr wrap="square">
              <a:noAutofit/>
            </a:bodyPr>
            <a:lstStyle/>
            <a:p>
              <a:pPr>
                <a:spcBef>
                  <a:spcPct val="50000"/>
                </a:spcBef>
              </a:pPr>
              <a:r>
                <a:rPr lang="en-US" altLang="en-US" sz="1100" dirty="0">
                  <a:ln w="0">
                    <a:noFill/>
                  </a:ln>
                </a:rPr>
                <a:t>1. Scale up MSA-based aggregate value to house-hold real estate values from Z1 to determine aggregate senior housing value.</a:t>
              </a:r>
              <a:br>
                <a:rPr lang="en-US" altLang="en-US" sz="1100" dirty="0">
                  <a:ln w="0">
                    <a:noFill/>
                  </a:ln>
                </a:rPr>
              </a:br>
              <a:r>
                <a:rPr lang="en-US" altLang="en-US" sz="1100" dirty="0">
                  <a:ln w="0">
                    <a:noFill/>
                  </a:ln>
                </a:rPr>
                <a:t>2. Apply relative LTV ratio to aggregate LTV from Z1 and apply to aggregate senior housing value to estimate aggregate senior equity</a:t>
              </a:r>
            </a:p>
          </p:txBody>
        </p:sp>
        <p:sp>
          <p:nvSpPr>
            <p:cNvPr id="53" name="AutoShape 8"/>
            <p:cNvSpPr>
              <a:spLocks noChangeArrowheads="1"/>
            </p:cNvSpPr>
            <p:nvPr/>
          </p:nvSpPr>
          <p:spPr bwMode="auto">
            <a:xfrm>
              <a:off x="5922529" y="5585332"/>
              <a:ext cx="1371600" cy="974171"/>
            </a:xfrm>
            <a:prstGeom prst="can">
              <a:avLst>
                <a:gd name="adj" fmla="val 25000"/>
              </a:avLst>
            </a:prstGeom>
            <a:solidFill>
              <a:srgbClr val="ADD737"/>
            </a:solidFill>
            <a:ln w="9525">
              <a:solidFill>
                <a:schemeClr val="tx1"/>
              </a:solidFill>
              <a:round/>
              <a:headEnd/>
              <a:tailEnd/>
            </a:ln>
            <a:effectLst/>
            <a:extLst/>
          </p:spPr>
          <p:txBody>
            <a:bodyPr wrap="square" anchor="ctr">
              <a:spAutoFit/>
            </a:bodyPr>
            <a:lstStyle/>
            <a:p>
              <a:pPr algn="ctr"/>
              <a:r>
                <a:rPr lang="en-US" altLang="en-US" sz="1100" dirty="0"/>
                <a:t>National Estimate of U.S. Senior Home Values</a:t>
              </a:r>
            </a:p>
          </p:txBody>
        </p:sp>
        <p:cxnSp>
          <p:nvCxnSpPr>
            <p:cNvPr id="54" name="Elbow Connector 53"/>
            <p:cNvCxnSpPr/>
            <p:nvPr/>
          </p:nvCxnSpPr>
          <p:spPr>
            <a:xfrm flipV="1">
              <a:off x="2569094" y="4481251"/>
              <a:ext cx="3300881" cy="935279"/>
            </a:xfrm>
            <a:prstGeom prst="bentConnector3">
              <a:avLst>
                <a:gd name="adj1" fmla="val 13335"/>
              </a:avLst>
            </a:prstGeom>
            <a:ln>
              <a:tailEnd type="triangle"/>
            </a:ln>
          </p:spPr>
          <p:style>
            <a:lnRef idx="1">
              <a:schemeClr val="dk1"/>
            </a:lnRef>
            <a:fillRef idx="0">
              <a:schemeClr val="dk1"/>
            </a:fillRef>
            <a:effectRef idx="0">
              <a:schemeClr val="dk1"/>
            </a:effectRef>
            <a:fontRef idx="minor">
              <a:schemeClr val="tx1"/>
            </a:fontRef>
          </p:style>
        </p:cxnSp>
        <p:cxnSp>
          <p:nvCxnSpPr>
            <p:cNvPr id="55" name="Straight Arrow Connector 54"/>
            <p:cNvCxnSpPr>
              <a:stCxn id="40" idx="2"/>
              <a:endCxn id="33" idx="1"/>
            </p:cNvCxnSpPr>
            <p:nvPr/>
          </p:nvCxnSpPr>
          <p:spPr>
            <a:xfrm flipH="1">
              <a:off x="2070632" y="4469310"/>
              <a:ext cx="3930" cy="86906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6" name="Straight Arrow Connector 55"/>
            <p:cNvCxnSpPr>
              <a:endCxn id="40" idx="0"/>
            </p:cNvCxnSpPr>
            <p:nvPr/>
          </p:nvCxnSpPr>
          <p:spPr>
            <a:xfrm>
              <a:off x="2074563" y="2807065"/>
              <a:ext cx="0" cy="18546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7" name="Straight Arrow Connector 56"/>
            <p:cNvCxnSpPr>
              <a:stCxn id="44" idx="3"/>
              <a:endCxn id="48" idx="0"/>
            </p:cNvCxnSpPr>
            <p:nvPr/>
          </p:nvCxnSpPr>
          <p:spPr>
            <a:xfrm>
              <a:off x="3564530" y="2799087"/>
              <a:ext cx="5798" cy="19343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8" name="Straight Arrow Connector 57"/>
            <p:cNvCxnSpPr>
              <a:stCxn id="45" idx="3"/>
              <a:endCxn id="49" idx="0"/>
            </p:cNvCxnSpPr>
            <p:nvPr/>
          </p:nvCxnSpPr>
          <p:spPr>
            <a:xfrm flipH="1">
              <a:off x="5053744" y="2799087"/>
              <a:ext cx="752" cy="19343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9" name="Straight Arrow Connector 58"/>
            <p:cNvCxnSpPr>
              <a:stCxn id="46" idx="3"/>
              <a:endCxn id="51" idx="0"/>
            </p:cNvCxnSpPr>
            <p:nvPr/>
          </p:nvCxnSpPr>
          <p:spPr>
            <a:xfrm>
              <a:off x="6605424" y="2799087"/>
              <a:ext cx="2158" cy="19343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0" name="Straight Arrow Connector 59"/>
            <p:cNvCxnSpPr>
              <a:stCxn id="47" idx="3"/>
              <a:endCxn id="52" idx="0"/>
            </p:cNvCxnSpPr>
            <p:nvPr/>
          </p:nvCxnSpPr>
          <p:spPr>
            <a:xfrm flipH="1">
              <a:off x="8130354" y="2799087"/>
              <a:ext cx="2087" cy="19343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1" name="Straight Arrow Connector 60"/>
            <p:cNvCxnSpPr>
              <a:stCxn id="48" idx="2"/>
              <a:endCxn id="34" idx="1"/>
            </p:cNvCxnSpPr>
            <p:nvPr/>
          </p:nvCxnSpPr>
          <p:spPr>
            <a:xfrm flipH="1">
              <a:off x="3566031" y="3950865"/>
              <a:ext cx="4298" cy="149708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2" name="Straight Arrow Connector 61"/>
            <p:cNvCxnSpPr>
              <a:stCxn id="49" idx="2"/>
              <a:endCxn id="50" idx="1"/>
            </p:cNvCxnSpPr>
            <p:nvPr/>
          </p:nvCxnSpPr>
          <p:spPr>
            <a:xfrm flipH="1">
              <a:off x="5053562" y="3950865"/>
              <a:ext cx="183" cy="149708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3" name="Elbow Connector 62"/>
            <p:cNvCxnSpPr/>
            <p:nvPr/>
          </p:nvCxnSpPr>
          <p:spPr>
            <a:xfrm flipV="1">
              <a:off x="3691924" y="4658931"/>
              <a:ext cx="2166739" cy="727686"/>
            </a:xfrm>
            <a:prstGeom prst="bentConnector3">
              <a:avLst>
                <a:gd name="adj1" fmla="val 23212"/>
              </a:avLst>
            </a:prstGeom>
            <a:ln>
              <a:tailEnd type="triangle"/>
            </a:ln>
          </p:spPr>
          <p:style>
            <a:lnRef idx="1">
              <a:schemeClr val="dk1"/>
            </a:lnRef>
            <a:fillRef idx="0">
              <a:schemeClr val="dk1"/>
            </a:fillRef>
            <a:effectRef idx="0">
              <a:schemeClr val="dk1"/>
            </a:effectRef>
            <a:fontRef idx="minor">
              <a:schemeClr val="tx1"/>
            </a:fontRef>
          </p:style>
        </p:cxnSp>
        <p:cxnSp>
          <p:nvCxnSpPr>
            <p:cNvPr id="64" name="Straight Arrow Connector 63"/>
            <p:cNvCxnSpPr>
              <a:stCxn id="51" idx="2"/>
              <a:endCxn id="53" idx="1"/>
            </p:cNvCxnSpPr>
            <p:nvPr/>
          </p:nvCxnSpPr>
          <p:spPr>
            <a:xfrm>
              <a:off x="6607581" y="4814940"/>
              <a:ext cx="748" cy="77039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5" name="Elbow Connector 64"/>
            <p:cNvCxnSpPr>
              <a:stCxn id="53" idx="4"/>
            </p:cNvCxnSpPr>
            <p:nvPr/>
          </p:nvCxnSpPr>
          <p:spPr>
            <a:xfrm flipV="1">
              <a:off x="7294129" y="5491056"/>
              <a:ext cx="114895" cy="581362"/>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66" name="Straight Arrow Connector 65"/>
            <p:cNvCxnSpPr>
              <a:stCxn id="52" idx="2"/>
              <a:endCxn id="39" idx="1"/>
            </p:cNvCxnSpPr>
            <p:nvPr/>
          </p:nvCxnSpPr>
          <p:spPr>
            <a:xfrm>
              <a:off x="8130354" y="5491055"/>
              <a:ext cx="2485" cy="30775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41304799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25414" y="365126"/>
            <a:ext cx="7886700" cy="1325563"/>
          </a:xfrm>
        </p:spPr>
        <p:txBody>
          <a:bodyPr>
            <a:normAutofit/>
          </a:bodyPr>
          <a:lstStyle/>
          <a:p>
            <a:r>
              <a:rPr lang="en-US" sz="2800" b="1" dirty="0"/>
              <a:t>Detailed Steps for Calculation of RMMI</a:t>
            </a:r>
          </a:p>
        </p:txBody>
      </p:sp>
      <p:pic>
        <p:nvPicPr>
          <p:cNvPr id="2" name="Picture 1">
            <a:extLst>
              <a:ext uri="{FF2B5EF4-FFF2-40B4-BE49-F238E27FC236}">
                <a16:creationId xmlns:a16="http://schemas.microsoft.com/office/drawing/2014/main" id="{89F2D9FC-C03B-4B05-B699-49EFE5B02D68}"/>
              </a:ext>
            </a:extLst>
          </p:cNvPr>
          <p:cNvPicPr>
            <a:picLocks noChangeAspect="1"/>
          </p:cNvPicPr>
          <p:nvPr/>
        </p:nvPicPr>
        <p:blipFill>
          <a:blip r:embed="rId2"/>
          <a:stretch>
            <a:fillRect/>
          </a:stretch>
        </p:blipFill>
        <p:spPr>
          <a:xfrm>
            <a:off x="525414" y="1198485"/>
            <a:ext cx="8432155" cy="5130062"/>
          </a:xfrm>
          <a:prstGeom prst="rect">
            <a:avLst/>
          </a:prstGeom>
        </p:spPr>
      </p:pic>
    </p:spTree>
    <p:extLst>
      <p:ext uri="{BB962C8B-B14F-4D97-AF65-F5344CB8AC3E}">
        <p14:creationId xmlns:p14="http://schemas.microsoft.com/office/powerpoint/2010/main" val="312971981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solidFill>
          <a:schemeClr val="accent5">
            <a:lumMod val="75000"/>
          </a:schemeClr>
        </a:solidFill>
        <a:ln w="25400" algn="ctr">
          <a:solidFill>
            <a:schemeClr val="bg1"/>
          </a:solidFill>
          <a:round/>
          <a:headEnd/>
          <a:tailEnd/>
        </a:ln>
      </a:spPr>
      <a:bodyPr/>
      <a:lstStyle>
        <a:defPPr>
          <a:defRPr sz="5000" dirty="0">
            <a:solidFill>
              <a:srgbClr val="000000"/>
            </a:solidFill>
            <a:latin typeface="Arial" panose="020B0604020202020204" pitchFamily="34" charset="0"/>
            <a:cs typeface="Arial" panose="020B0604020202020204" pitchFamily="34" charset="0"/>
          </a:defRPr>
        </a:defPPr>
      </a:lst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88EB8DCD5E40A47808068B6B7C29ECD" ma:contentTypeVersion="10" ma:contentTypeDescription="Create a new document." ma:contentTypeScope="" ma:versionID="50b8637b3bde74e9a2891c20dbcf62ee">
  <xsd:schema xmlns:xsd="http://www.w3.org/2001/XMLSchema" xmlns:xs="http://www.w3.org/2001/XMLSchema" xmlns:p="http://schemas.microsoft.com/office/2006/metadata/properties" xmlns:ns2="03b47270-6aa0-4f0f-ac13-5027f0899d95" xmlns:ns3="dc872c78-564f-4ca9-bdb3-fd061118c936" xmlns:ns4="250213a7-0353-4a81-9c8d-707d5846fc8d" targetNamespace="http://schemas.microsoft.com/office/2006/metadata/properties" ma:root="true" ma:fieldsID="96506bfe0e27a57519ce8125d77c22ed" ns2:_="" ns3:_="" ns4:_="">
    <xsd:import namespace="03b47270-6aa0-4f0f-ac13-5027f0899d95"/>
    <xsd:import namespace="dc872c78-564f-4ca9-bdb3-fd061118c936"/>
    <xsd:import namespace="250213a7-0353-4a81-9c8d-707d5846fc8d"/>
    <xsd:element name="properties">
      <xsd:complexType>
        <xsd:sequence>
          <xsd:element name="documentManagement">
            <xsd:complexType>
              <xsd:all>
                <xsd:element ref="ns2:SharedWithUsers" minOccurs="0"/>
                <xsd:element ref="ns2:SharingHintHash" minOccurs="0"/>
                <xsd:element ref="ns2:SharedWithDetails" minOccurs="0"/>
                <xsd:element ref="ns3:Product_x002f_Tool_x0020_Name" minOccurs="0"/>
                <xsd:element ref="ns3:Link_x0020_to_x0020_access_x002f_download" minOccurs="0"/>
                <xsd:element ref="ns3:Access_x0020_Details" minOccurs="0"/>
                <xsd:element ref="ns3:Status" minOccurs="0"/>
                <xsd:element ref="ns3:Description_x0020_of_x0020_the_x0020_tool" minOccurs="0"/>
                <xsd:element ref="ns4:LastSharedByUser" minOccurs="0"/>
                <xsd:element ref="ns4:LastSharedBy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b47270-6aa0-4f0f-ac13-5027f0899d95"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c872c78-564f-4ca9-bdb3-fd061118c936" elementFormDefault="qualified">
    <xsd:import namespace="http://schemas.microsoft.com/office/2006/documentManagement/types"/>
    <xsd:import namespace="http://schemas.microsoft.com/office/infopath/2007/PartnerControls"/>
    <xsd:element name="Product_x002f_Tool_x0020_Name" ma:index="11" nillable="true" ma:displayName="Product/Tool Name" ma:internalName="Product_x002f_Tool_x0020_Name">
      <xsd:simpleType>
        <xsd:restriction base="dms:Text">
          <xsd:maxLength value="255"/>
        </xsd:restriction>
      </xsd:simpleType>
    </xsd:element>
    <xsd:element name="Link_x0020_to_x0020_access_x002f_download" ma:index="12" nillable="true" ma:displayName="Link to access/download" ma:format="Hyperlink" ma:internalName="Link_x0020_to_x0020_access_x002f_download">
      <xsd:complexType>
        <xsd:complexContent>
          <xsd:extension base="dms:URL">
            <xsd:sequence>
              <xsd:element name="Url" type="dms:ValidUrl" minOccurs="0" nillable="true"/>
              <xsd:element name="Description" type="xsd:string" nillable="true"/>
            </xsd:sequence>
          </xsd:extension>
        </xsd:complexContent>
      </xsd:complexType>
    </xsd:element>
    <xsd:element name="Access_x0020_Details" ma:index="13" nillable="true" ma:displayName="Access Details" ma:internalName="Access_x0020_Details">
      <xsd:simpleType>
        <xsd:restriction base="dms:Note">
          <xsd:maxLength value="255"/>
        </xsd:restriction>
      </xsd:simpleType>
    </xsd:element>
    <xsd:element name="Status" ma:index="14" nillable="true" ma:displayName="Status" ma:internalName="Status">
      <xsd:simpleType>
        <xsd:restriction base="dms:Text">
          <xsd:maxLength value="255"/>
        </xsd:restriction>
      </xsd:simpleType>
    </xsd:element>
    <xsd:element name="Description_x0020_of_x0020_the_x0020_tool" ma:index="15" nillable="true" ma:displayName="Description of the tool" ma:internalName="Description_x0020_of_x0020_the_x0020_tool">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50213a7-0353-4a81-9c8d-707d5846fc8d" elementFormDefault="qualified">
    <xsd:import namespace="http://schemas.microsoft.com/office/2006/documentManagement/types"/>
    <xsd:import namespace="http://schemas.microsoft.com/office/infopath/2007/PartnerControls"/>
    <xsd:element name="LastSharedByUser" ma:index="16" nillable="true" ma:displayName="Last Shared By User" ma:description="" ma:internalName="LastSharedByUser" ma:readOnly="true">
      <xsd:simpleType>
        <xsd:restriction base="dms:Note">
          <xsd:maxLength value="255"/>
        </xsd:restriction>
      </xsd:simpleType>
    </xsd:element>
    <xsd:element name="LastSharedByTime" ma:index="17" nillable="true" ma:displayName="Last Shared By Time" ma:description=""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03b47270-6aa0-4f0f-ac13-5027f0899d95">
      <UserInfo>
        <DisplayName>Bernadette Kogler</DisplayName>
        <AccountId>198</AccountId>
        <AccountType/>
      </UserInfo>
      <UserInfo>
        <DisplayName>Regina Reed</DisplayName>
        <AccountId>230</AccountId>
        <AccountType/>
      </UserInfo>
      <UserInfo>
        <DisplayName>Len Mills</DisplayName>
        <AccountId>623</AccountId>
        <AccountType/>
      </UserInfo>
      <UserInfo>
        <DisplayName>Heather Anderson</DisplayName>
        <AccountId>94</AccountId>
        <AccountType/>
      </UserInfo>
    </SharedWithUsers>
    <Product_x002f_Tool_x0020_Name xmlns="dc872c78-564f-4ca9-bdb3-fd061118c936" xsi:nil="true"/>
    <Link_x0020_to_x0020_access_x002f_download xmlns="dc872c78-564f-4ca9-bdb3-fd061118c936">
      <Url xsi:nil="true"/>
      <Description xsi:nil="true"/>
    </Link_x0020_to_x0020_access_x002f_download>
    <Access_x0020_Details xmlns="dc872c78-564f-4ca9-bdb3-fd061118c936" xsi:nil="true"/>
    <Description_x0020_of_x0020_the_x0020_tool xmlns="dc872c78-564f-4ca9-bdb3-fd061118c936" xsi:nil="true"/>
    <Status xmlns="dc872c78-564f-4ca9-bdb3-fd061118c936" xsi:nil="true"/>
  </documentManagement>
</p:properties>
</file>

<file path=customXml/itemProps1.xml><?xml version="1.0" encoding="utf-8"?>
<ds:datastoreItem xmlns:ds="http://schemas.openxmlformats.org/officeDocument/2006/customXml" ds:itemID="{970A5C05-7E45-4889-BBEB-D8332D66E556}">
  <ds:schemaRefs>
    <ds:schemaRef ds:uri="http://schemas.microsoft.com/sharepoint/v3/contenttype/forms"/>
  </ds:schemaRefs>
</ds:datastoreItem>
</file>

<file path=customXml/itemProps2.xml><?xml version="1.0" encoding="utf-8"?>
<ds:datastoreItem xmlns:ds="http://schemas.openxmlformats.org/officeDocument/2006/customXml" ds:itemID="{69E3CF18-9D00-4EA6-82D8-4BE17F24A8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b47270-6aa0-4f0f-ac13-5027f0899d95"/>
    <ds:schemaRef ds:uri="dc872c78-564f-4ca9-bdb3-fd061118c936"/>
    <ds:schemaRef ds:uri="250213a7-0353-4a81-9c8d-707d5846fc8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1EA5E28-E50A-404B-A7D8-0D535A505851}">
  <ds:schemaRefs>
    <ds:schemaRef ds:uri="http://purl.org/dc/elements/1.1/"/>
    <ds:schemaRef ds:uri="http://schemas.microsoft.com/office/2006/metadata/properties"/>
    <ds:schemaRef ds:uri="250213a7-0353-4a81-9c8d-707d5846fc8d"/>
    <ds:schemaRef ds:uri="dc872c78-564f-4ca9-bdb3-fd061118c936"/>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03b47270-6aa0-4f0f-ac13-5027f0899d95"/>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15666</TotalTime>
  <Words>616</Words>
  <Application>Microsoft Office PowerPoint</Application>
  <PresentationFormat>On-screen Show (4:3)</PresentationFormat>
  <Paragraphs>56</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Futura</vt:lpstr>
      <vt:lpstr>Proxima Nova Regular</vt:lpstr>
      <vt:lpstr>Proxima Nova Semibold</vt:lpstr>
      <vt:lpstr>Office Theme</vt:lpstr>
      <vt:lpstr>Reverse Mortgage Market Index (Q1 2018 RMMI)</vt:lpstr>
      <vt:lpstr>Presentation Outline</vt:lpstr>
      <vt:lpstr>Quarter Over Quarter Changes in Senior Home Values</vt:lpstr>
      <vt:lpstr>Quarter Over Quarter Changes in Mortgage Debt Levels</vt:lpstr>
      <vt:lpstr>Quarter Over Quarter Changes in Senior Home Equity</vt:lpstr>
      <vt:lpstr>Quarter Over Quarter Changes in RMMI</vt:lpstr>
      <vt:lpstr>Historical RMMI</vt:lpstr>
      <vt:lpstr>Overview of RMMI Data Sources and Calculation Steps</vt:lpstr>
      <vt:lpstr>Detailed Steps for Calculation of RMMI</vt:lpstr>
      <vt:lpstr>Schedule of RMMI Release Dates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Patrick Doherty</dc:creator>
  <cp:lastModifiedBy>Chi Ouyang</cp:lastModifiedBy>
  <cp:revision>868</cp:revision>
  <cp:lastPrinted>2016-03-21T16:44:11Z</cp:lastPrinted>
  <dcterms:created xsi:type="dcterms:W3CDTF">2015-02-23T13:57:15Z</dcterms:created>
  <dcterms:modified xsi:type="dcterms:W3CDTF">2018-06-14T01:08:09Z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0x010100988EB8DCD5E40A47808068B6B7C29ECD</vt:lpwstr>
  </property>
</Properties>
</file>