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9"/>
  </p:notesMasterIdLst>
  <p:sldIdLst>
    <p:sldId id="256" r:id="rId2"/>
    <p:sldId id="309" r:id="rId3"/>
    <p:sldId id="327" r:id="rId4"/>
    <p:sldId id="310" r:id="rId5"/>
    <p:sldId id="323" r:id="rId6"/>
    <p:sldId id="311" r:id="rId7"/>
    <p:sldId id="328" r:id="rId8"/>
    <p:sldId id="312" r:id="rId9"/>
    <p:sldId id="313" r:id="rId10"/>
    <p:sldId id="314" r:id="rId11"/>
    <p:sldId id="292" r:id="rId12"/>
    <p:sldId id="315" r:id="rId13"/>
    <p:sldId id="324" r:id="rId14"/>
    <p:sldId id="325" r:id="rId15"/>
    <p:sldId id="316" r:id="rId16"/>
    <p:sldId id="317" r:id="rId17"/>
    <p:sldId id="318" r:id="rId18"/>
    <p:sldId id="319" r:id="rId19"/>
    <p:sldId id="326" r:id="rId20"/>
    <p:sldId id="320" r:id="rId21"/>
    <p:sldId id="300" r:id="rId22"/>
    <p:sldId id="303" r:id="rId23"/>
    <p:sldId id="321" r:id="rId24"/>
    <p:sldId id="329" r:id="rId25"/>
    <p:sldId id="322" r:id="rId26"/>
    <p:sldId id="308" r:id="rId27"/>
    <p:sldId id="306" r:id="rId28"/>
  </p:sldIdLst>
  <p:sldSz cx="18288000" cy="10287000"/>
  <p:notesSz cx="6858000" cy="9144000"/>
  <p:embeddedFontLst>
    <p:embeddedFont>
      <p:font typeface="Calibri" panose="020F0502020204030204" pitchFamily="34" charset="0"/>
      <p:regular r:id="rId30"/>
      <p:bold r:id="rId31"/>
      <p:italic r:id="rId32"/>
      <p:boldItalic r:id="rId33"/>
    </p:embeddedFont>
    <p:embeddedFont>
      <p:font typeface="Muli Bold" panose="020B0604020202020204" charset="0"/>
      <p:regular r:id="rId34"/>
    </p:embeddedFont>
    <p:embeddedFont>
      <p:font typeface="Muli Bold Bold" panose="020B0604020202020204" charset="0"/>
      <p:regular r:id="rId35"/>
    </p:embeddedFont>
    <p:embeddedFont>
      <p:font typeface="Muli Regular" panose="020B0604020202020204" charset="0"/>
      <p:regular r:id="rId3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autoAdjust="0"/>
    <p:restoredTop sz="94622" autoAdjust="0"/>
  </p:normalViewPr>
  <p:slideViewPr>
    <p:cSldViewPr>
      <p:cViewPr varScale="1">
        <p:scale>
          <a:sx n="72" d="100"/>
          <a:sy n="72" d="100"/>
        </p:scale>
        <p:origin x="6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24" d="100"/>
          <a:sy n="124" d="100"/>
        </p:scale>
        <p:origin x="759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98D6F3-86EB-4ED0-9E72-FF2536AD51A6}" type="datetimeFigureOut">
              <a:rPr lang="en-US" smtClean="0"/>
              <a:t>1/31/2022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C7D25-D973-4F74-9AEE-74E3CDA796D2}" type="slidenum">
              <a:rPr lang="en-US" smtClean="0"/>
              <a:t>‹#›</a:t>
            </a:fld>
            <a:endParaRPr lang="en-US"/>
          </a:p>
        </p:txBody>
      </p:sp>
    </p:spTree>
    <p:extLst>
      <p:ext uri="{BB962C8B-B14F-4D97-AF65-F5344CB8AC3E}">
        <p14:creationId xmlns:p14="http://schemas.microsoft.com/office/powerpoint/2010/main" val="322270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a:t>
            </a:fld>
            <a:endParaRPr lang="en-US"/>
          </a:p>
        </p:txBody>
      </p:sp>
    </p:spTree>
    <p:extLst>
      <p:ext uri="{BB962C8B-B14F-4D97-AF65-F5344CB8AC3E}">
        <p14:creationId xmlns:p14="http://schemas.microsoft.com/office/powerpoint/2010/main" val="1873457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11</a:t>
            </a:fld>
            <a:endParaRPr lang="en-US"/>
          </a:p>
        </p:txBody>
      </p:sp>
    </p:spTree>
    <p:extLst>
      <p:ext uri="{BB962C8B-B14F-4D97-AF65-F5344CB8AC3E}">
        <p14:creationId xmlns:p14="http://schemas.microsoft.com/office/powerpoint/2010/main" val="1898195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12</a:t>
            </a:fld>
            <a:endParaRPr lang="en-US"/>
          </a:p>
        </p:txBody>
      </p:sp>
    </p:spTree>
    <p:extLst>
      <p:ext uri="{BB962C8B-B14F-4D97-AF65-F5344CB8AC3E}">
        <p14:creationId xmlns:p14="http://schemas.microsoft.com/office/powerpoint/2010/main" val="1942073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13</a:t>
            </a:fld>
            <a:endParaRPr lang="en-US"/>
          </a:p>
        </p:txBody>
      </p:sp>
    </p:spTree>
    <p:extLst>
      <p:ext uri="{BB962C8B-B14F-4D97-AF65-F5344CB8AC3E}">
        <p14:creationId xmlns:p14="http://schemas.microsoft.com/office/powerpoint/2010/main" val="3385306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14</a:t>
            </a:fld>
            <a:endParaRPr lang="en-US"/>
          </a:p>
        </p:txBody>
      </p:sp>
    </p:spTree>
    <p:extLst>
      <p:ext uri="{BB962C8B-B14F-4D97-AF65-F5344CB8AC3E}">
        <p14:creationId xmlns:p14="http://schemas.microsoft.com/office/powerpoint/2010/main" val="754789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15</a:t>
            </a:fld>
            <a:endParaRPr lang="en-US"/>
          </a:p>
        </p:txBody>
      </p:sp>
    </p:spTree>
    <p:extLst>
      <p:ext uri="{BB962C8B-B14F-4D97-AF65-F5344CB8AC3E}">
        <p14:creationId xmlns:p14="http://schemas.microsoft.com/office/powerpoint/2010/main" val="3733689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16</a:t>
            </a:fld>
            <a:endParaRPr lang="en-US"/>
          </a:p>
        </p:txBody>
      </p:sp>
    </p:spTree>
    <p:extLst>
      <p:ext uri="{BB962C8B-B14F-4D97-AF65-F5344CB8AC3E}">
        <p14:creationId xmlns:p14="http://schemas.microsoft.com/office/powerpoint/2010/main" val="94078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17</a:t>
            </a:fld>
            <a:endParaRPr lang="en-US"/>
          </a:p>
        </p:txBody>
      </p:sp>
    </p:spTree>
    <p:extLst>
      <p:ext uri="{BB962C8B-B14F-4D97-AF65-F5344CB8AC3E}">
        <p14:creationId xmlns:p14="http://schemas.microsoft.com/office/powerpoint/2010/main" val="3645112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18</a:t>
            </a:fld>
            <a:endParaRPr lang="en-US"/>
          </a:p>
        </p:txBody>
      </p:sp>
    </p:spTree>
    <p:extLst>
      <p:ext uri="{BB962C8B-B14F-4D97-AF65-F5344CB8AC3E}">
        <p14:creationId xmlns:p14="http://schemas.microsoft.com/office/powerpoint/2010/main" val="200240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19</a:t>
            </a:fld>
            <a:endParaRPr lang="en-US"/>
          </a:p>
        </p:txBody>
      </p:sp>
    </p:spTree>
    <p:extLst>
      <p:ext uri="{BB962C8B-B14F-4D97-AF65-F5344CB8AC3E}">
        <p14:creationId xmlns:p14="http://schemas.microsoft.com/office/powerpoint/2010/main" val="2250447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20</a:t>
            </a:fld>
            <a:endParaRPr lang="en-US"/>
          </a:p>
        </p:txBody>
      </p:sp>
    </p:spTree>
    <p:extLst>
      <p:ext uri="{BB962C8B-B14F-4D97-AF65-F5344CB8AC3E}">
        <p14:creationId xmlns:p14="http://schemas.microsoft.com/office/powerpoint/2010/main" val="2066603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3</a:t>
            </a:fld>
            <a:endParaRPr lang="en-US"/>
          </a:p>
        </p:txBody>
      </p:sp>
    </p:spTree>
    <p:extLst>
      <p:ext uri="{BB962C8B-B14F-4D97-AF65-F5344CB8AC3E}">
        <p14:creationId xmlns:p14="http://schemas.microsoft.com/office/powerpoint/2010/main" val="3969881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21</a:t>
            </a:fld>
            <a:endParaRPr lang="en-US"/>
          </a:p>
        </p:txBody>
      </p:sp>
    </p:spTree>
    <p:extLst>
      <p:ext uri="{BB962C8B-B14F-4D97-AF65-F5344CB8AC3E}">
        <p14:creationId xmlns:p14="http://schemas.microsoft.com/office/powerpoint/2010/main" val="576884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22</a:t>
            </a:fld>
            <a:endParaRPr lang="en-US"/>
          </a:p>
        </p:txBody>
      </p:sp>
    </p:spTree>
    <p:extLst>
      <p:ext uri="{BB962C8B-B14F-4D97-AF65-F5344CB8AC3E}">
        <p14:creationId xmlns:p14="http://schemas.microsoft.com/office/powerpoint/2010/main" val="2350064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23</a:t>
            </a:fld>
            <a:endParaRPr lang="en-US"/>
          </a:p>
        </p:txBody>
      </p:sp>
    </p:spTree>
    <p:extLst>
      <p:ext uri="{BB962C8B-B14F-4D97-AF65-F5344CB8AC3E}">
        <p14:creationId xmlns:p14="http://schemas.microsoft.com/office/powerpoint/2010/main" val="2472139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24</a:t>
            </a:fld>
            <a:endParaRPr lang="en-US"/>
          </a:p>
        </p:txBody>
      </p:sp>
    </p:spTree>
    <p:extLst>
      <p:ext uri="{BB962C8B-B14F-4D97-AF65-F5344CB8AC3E}">
        <p14:creationId xmlns:p14="http://schemas.microsoft.com/office/powerpoint/2010/main" val="53798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25</a:t>
            </a:fld>
            <a:endParaRPr lang="en-US"/>
          </a:p>
        </p:txBody>
      </p:sp>
    </p:spTree>
    <p:extLst>
      <p:ext uri="{BB962C8B-B14F-4D97-AF65-F5344CB8AC3E}">
        <p14:creationId xmlns:p14="http://schemas.microsoft.com/office/powerpoint/2010/main" val="1857091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26</a:t>
            </a:fld>
            <a:endParaRPr lang="en-US"/>
          </a:p>
        </p:txBody>
      </p:sp>
    </p:spTree>
    <p:extLst>
      <p:ext uri="{BB962C8B-B14F-4D97-AF65-F5344CB8AC3E}">
        <p14:creationId xmlns:p14="http://schemas.microsoft.com/office/powerpoint/2010/main" val="38012375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27</a:t>
            </a:fld>
            <a:endParaRPr lang="en-US"/>
          </a:p>
        </p:txBody>
      </p:sp>
    </p:spTree>
    <p:extLst>
      <p:ext uri="{BB962C8B-B14F-4D97-AF65-F5344CB8AC3E}">
        <p14:creationId xmlns:p14="http://schemas.microsoft.com/office/powerpoint/2010/main" val="933356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4</a:t>
            </a:fld>
            <a:endParaRPr lang="en-US"/>
          </a:p>
        </p:txBody>
      </p:sp>
    </p:spTree>
    <p:extLst>
      <p:ext uri="{BB962C8B-B14F-4D97-AF65-F5344CB8AC3E}">
        <p14:creationId xmlns:p14="http://schemas.microsoft.com/office/powerpoint/2010/main" val="263271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5</a:t>
            </a:fld>
            <a:endParaRPr lang="en-US"/>
          </a:p>
        </p:txBody>
      </p:sp>
    </p:spTree>
    <p:extLst>
      <p:ext uri="{BB962C8B-B14F-4D97-AF65-F5344CB8AC3E}">
        <p14:creationId xmlns:p14="http://schemas.microsoft.com/office/powerpoint/2010/main" val="2582246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6</a:t>
            </a:fld>
            <a:endParaRPr lang="en-US"/>
          </a:p>
        </p:txBody>
      </p:sp>
    </p:spTree>
    <p:extLst>
      <p:ext uri="{BB962C8B-B14F-4D97-AF65-F5344CB8AC3E}">
        <p14:creationId xmlns:p14="http://schemas.microsoft.com/office/powerpoint/2010/main" val="68222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7</a:t>
            </a:fld>
            <a:endParaRPr lang="en-US"/>
          </a:p>
        </p:txBody>
      </p:sp>
    </p:spTree>
    <p:extLst>
      <p:ext uri="{BB962C8B-B14F-4D97-AF65-F5344CB8AC3E}">
        <p14:creationId xmlns:p14="http://schemas.microsoft.com/office/powerpoint/2010/main" val="276786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8</a:t>
            </a:fld>
            <a:endParaRPr lang="en-US"/>
          </a:p>
        </p:txBody>
      </p:sp>
    </p:spTree>
    <p:extLst>
      <p:ext uri="{BB962C8B-B14F-4D97-AF65-F5344CB8AC3E}">
        <p14:creationId xmlns:p14="http://schemas.microsoft.com/office/powerpoint/2010/main" val="67213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9</a:t>
            </a:fld>
            <a:endParaRPr lang="en-US"/>
          </a:p>
        </p:txBody>
      </p:sp>
    </p:spTree>
    <p:extLst>
      <p:ext uri="{BB962C8B-B14F-4D97-AF65-F5344CB8AC3E}">
        <p14:creationId xmlns:p14="http://schemas.microsoft.com/office/powerpoint/2010/main" val="4273565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8C7D25-D973-4F74-9AEE-74E3CDA796D2}" type="slidenum">
              <a:rPr lang="en-US" smtClean="0"/>
              <a:t>10</a:t>
            </a:fld>
            <a:endParaRPr lang="en-US"/>
          </a:p>
        </p:txBody>
      </p:sp>
    </p:spTree>
    <p:extLst>
      <p:ext uri="{BB962C8B-B14F-4D97-AF65-F5344CB8AC3E}">
        <p14:creationId xmlns:p14="http://schemas.microsoft.com/office/powerpoint/2010/main" val="947626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1/31/2022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nrmlaonline.org/flippingbook/CodeofEthics/66/"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4300"/>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grpSp>
        <p:nvGrpSpPr>
          <p:cNvPr id="13" name="Group 13"/>
          <p:cNvGrpSpPr/>
          <p:nvPr/>
        </p:nvGrpSpPr>
        <p:grpSpPr>
          <a:xfrm>
            <a:off x="1531614" y="521433"/>
            <a:ext cx="15222269" cy="7018564"/>
            <a:chOff x="-9" y="-371556"/>
            <a:chExt cx="20296356" cy="9358086"/>
          </a:xfrm>
        </p:grpSpPr>
        <p:sp>
          <p:nvSpPr>
            <p:cNvPr id="14" name="TextBox 14"/>
            <p:cNvSpPr txBox="1"/>
            <p:nvPr/>
          </p:nvSpPr>
          <p:spPr>
            <a:xfrm>
              <a:off x="-9" y="-371556"/>
              <a:ext cx="20296356" cy="2215991"/>
            </a:xfrm>
            <a:prstGeom prst="rect">
              <a:avLst/>
            </a:prstGeom>
          </p:spPr>
          <p:txBody>
            <a:bodyPr wrap="square" lIns="0" tIns="0" rIns="0" bIns="0" rtlCol="0" anchor="t">
              <a:spAutoFit/>
            </a:bodyPr>
            <a:lstStyle/>
            <a:p>
              <a:r>
                <a:rPr lang="en-US" sz="5400" spc="-200">
                  <a:solidFill>
                    <a:srgbClr val="191919"/>
                  </a:solidFill>
                  <a:latin typeface="Muli Bold Bold"/>
                </a:rPr>
                <a:t>NRMLA Member Roundtable: A Refresher on Loan Originator Compensation Rules  </a:t>
              </a:r>
            </a:p>
          </p:txBody>
        </p:sp>
        <p:sp>
          <p:nvSpPr>
            <p:cNvPr id="15" name="TextBox 15"/>
            <p:cNvSpPr txBox="1"/>
            <p:nvPr/>
          </p:nvSpPr>
          <p:spPr>
            <a:xfrm>
              <a:off x="8422638" y="8376930"/>
              <a:ext cx="6353635" cy="609600"/>
            </a:xfrm>
            <a:prstGeom prst="rect">
              <a:avLst/>
            </a:prstGeom>
          </p:spPr>
          <p:txBody>
            <a:bodyPr lIns="0" tIns="0" rIns="0" bIns="0" rtlCol="0" anchor="t">
              <a:spAutoFit/>
            </a:bodyPr>
            <a:lstStyle/>
            <a:p>
              <a:pPr>
                <a:lnSpc>
                  <a:spcPts val="3600"/>
                </a:lnSpc>
              </a:pPr>
              <a:r>
                <a:rPr lang="en-US" sz="3000" b="1">
                  <a:solidFill>
                    <a:srgbClr val="191919"/>
                  </a:solidFill>
                  <a:latin typeface="Muli Bold" panose="020B0604020202020204" charset="0"/>
                </a:rPr>
                <a:t>February 2, 2022</a:t>
              </a:r>
            </a:p>
          </p:txBody>
        </p:sp>
      </p:grpSp>
      <p:pic>
        <p:nvPicPr>
          <p:cNvPr id="21" name="Picture 20" descr="Logo&#10;&#10;Description automatically generated">
            <a:extLst>
              <a:ext uri="{FF2B5EF4-FFF2-40B4-BE49-F238E27FC236}">
                <a16:creationId xmlns:a16="http://schemas.microsoft.com/office/drawing/2014/main" id="{3D612E16-0376-4F27-B6CF-0F1A1C5FEF9E}"/>
              </a:ext>
            </a:extLst>
          </p:cNvPr>
          <p:cNvPicPr>
            <a:picLocks noChangeAspect="1"/>
          </p:cNvPicPr>
          <p:nvPr/>
        </p:nvPicPr>
        <p:blipFill>
          <a:blip r:embed="rId2"/>
          <a:srcRect/>
          <a:stretch>
            <a:fillRect/>
          </a:stretch>
        </p:blipFill>
        <p:spPr>
          <a:xfrm>
            <a:off x="228600" y="7658100"/>
            <a:ext cx="4971538" cy="2485769"/>
          </a:xfrm>
          <a:prstGeom prst="rect">
            <a:avLst/>
          </a:prstGeom>
        </p:spPr>
      </p:pic>
      <p:sp>
        <p:nvSpPr>
          <p:cNvPr id="8" name="Rectangle 7"/>
          <p:cNvSpPr/>
          <p:nvPr/>
        </p:nvSpPr>
        <p:spPr>
          <a:xfrm>
            <a:off x="1531614" y="2914744"/>
            <a:ext cx="16146785" cy="3093154"/>
          </a:xfrm>
          <a:prstGeom prst="rect">
            <a:avLst/>
          </a:prstGeom>
        </p:spPr>
        <p:txBody>
          <a:bodyPr wrap="square">
            <a:spAutoFit/>
          </a:bodyPr>
          <a:lstStyle/>
          <a:p>
            <a:pPr marL="342900" marR="0" lvl="0" indent="-342900">
              <a:spcBef>
                <a:spcPct val="0"/>
              </a:spcBef>
              <a:spcAft>
                <a:spcPct val="0"/>
              </a:spcAft>
              <a:buSzPts val="1000"/>
              <a:buFont typeface="Symbol" panose="05050102010706020507" pitchFamily="18" charset="2"/>
              <a:buChar char=""/>
              <a:tabLst>
                <a:tab pos="457200" algn="l"/>
              </a:tabLst>
            </a:pPr>
            <a:r>
              <a:rPr lang="en-US" sz="3000">
                <a:solidFill>
                  <a:srgbClr val="202020"/>
                </a:solidFill>
                <a:latin typeface="Muli Bold" panose="020B0604020202020204" charset="0"/>
                <a:ea typeface="Times New Roman" panose="02020603050405020304" pitchFamily="18" charset="0"/>
              </a:rPr>
              <a:t>Host: Tina Meilinger, Co-Chair, Risk and Compliance Committee and Senior Vice President, Allegiant Reverse Services</a:t>
            </a:r>
            <a:endParaRPr lang="en-US" sz="3000">
              <a:solidFill>
                <a:srgbClr val="202020"/>
              </a:solidFill>
              <a:latin typeface="Muli Bold" panose="020B0604020202020204" charset="0"/>
              <a:ea typeface="Calibri" panose="020F0502020204030204" pitchFamily="34" charset="0"/>
            </a:endParaRPr>
          </a:p>
          <a:p>
            <a:pPr marL="342900" marR="0" lvl="0" indent="-342900">
              <a:lnSpc>
                <a:spcPct val="150000"/>
              </a:lnSpc>
              <a:spcBef>
                <a:spcPct val="0"/>
              </a:spcBef>
              <a:spcAft>
                <a:spcPct val="0"/>
              </a:spcAft>
              <a:buSzPts val="1000"/>
              <a:buFont typeface="Symbol" panose="05050102010706020507" pitchFamily="18" charset="2"/>
              <a:buChar char=""/>
              <a:tabLst>
                <a:tab pos="457200" algn="l"/>
              </a:tabLst>
            </a:pPr>
            <a:r>
              <a:rPr lang="en-US" sz="3000">
                <a:solidFill>
                  <a:srgbClr val="202020"/>
                </a:solidFill>
                <a:latin typeface="Muli Bold" panose="020B0604020202020204" charset="0"/>
                <a:ea typeface="Times New Roman" panose="02020603050405020304" pitchFamily="18" charset="0"/>
              </a:rPr>
              <a:t>Steve Irwin, President, NRMLA, Washington, DC</a:t>
            </a:r>
            <a:endParaRPr lang="en-US" sz="3000">
              <a:solidFill>
                <a:srgbClr val="202020"/>
              </a:solidFill>
              <a:latin typeface="Muli Bold" panose="020B0604020202020204" charset="0"/>
              <a:ea typeface="Calibri" panose="020F0502020204030204" pitchFamily="34" charset="0"/>
            </a:endParaRPr>
          </a:p>
          <a:p>
            <a:pPr marL="342900" marR="0" lvl="0" indent="-342900">
              <a:lnSpc>
                <a:spcPct val="150000"/>
              </a:lnSpc>
              <a:spcBef>
                <a:spcPct val="0"/>
              </a:spcBef>
              <a:spcAft>
                <a:spcPct val="0"/>
              </a:spcAft>
              <a:buSzPts val="1000"/>
              <a:buFont typeface="Symbol" panose="05050102010706020507" pitchFamily="18" charset="2"/>
              <a:buChar char=""/>
              <a:tabLst>
                <a:tab pos="457200" algn="l"/>
              </a:tabLst>
            </a:pPr>
            <a:r>
              <a:rPr lang="en-US" sz="3000">
                <a:solidFill>
                  <a:srgbClr val="202020"/>
                </a:solidFill>
                <a:latin typeface="Muli Bold" panose="020B0604020202020204" charset="0"/>
                <a:ea typeface="Times New Roman" panose="02020603050405020304" pitchFamily="18" charset="0"/>
              </a:rPr>
              <a:t>James Milano, Partner, Weiner Brodsky Kider PC, Washington, DC</a:t>
            </a:r>
            <a:endParaRPr lang="en-US" sz="3000">
              <a:solidFill>
                <a:srgbClr val="202020"/>
              </a:solidFill>
              <a:latin typeface="Muli Bold" panose="020B0604020202020204" charset="0"/>
              <a:ea typeface="Calibri" panose="020F0502020204030204" pitchFamily="34" charset="0"/>
            </a:endParaRPr>
          </a:p>
          <a:p>
            <a:pPr marL="342900" marR="0" lvl="0" indent="-342900">
              <a:lnSpc>
                <a:spcPct val="150000"/>
              </a:lnSpc>
              <a:spcBef>
                <a:spcPct val="0"/>
              </a:spcBef>
              <a:spcAft>
                <a:spcPct val="0"/>
              </a:spcAft>
              <a:buSzPts val="1000"/>
              <a:buFont typeface="Symbol" panose="05050102010706020507" pitchFamily="18" charset="2"/>
              <a:buChar char=""/>
              <a:tabLst>
                <a:tab pos="457200" algn="l"/>
              </a:tabLst>
            </a:pPr>
            <a:r>
              <a:rPr lang="en-US" sz="3000">
                <a:solidFill>
                  <a:srgbClr val="202020"/>
                </a:solidFill>
                <a:latin typeface="Muli Bold" panose="020B0604020202020204" charset="0"/>
                <a:ea typeface="Times New Roman" panose="02020603050405020304" pitchFamily="18" charset="0"/>
              </a:rPr>
              <a:t>Soroush Shahin, Partner, Weiner Brodsky Kider PC, Washington, DC</a:t>
            </a:r>
            <a:endParaRPr lang="en-US" sz="3000">
              <a:solidFill>
                <a:srgbClr val="202020"/>
              </a:solidFill>
              <a:effectLst/>
              <a:latin typeface="Muli Bold" panose="020B0604020202020204" charset="0"/>
              <a:ea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Limited Exceptions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lvl="0"/>
            <a:r>
              <a:rPr lang="en-US" sz="2800" b="1">
                <a:latin typeface="Muli Regular" panose="020B0604020202020204" charset="0"/>
              </a:rPr>
              <a:t>Unforeseen Pricing Changes</a:t>
            </a:r>
          </a:p>
          <a:p>
            <a:pPr lvl="1"/>
            <a:r>
              <a:rPr lang="en-US" sz="2400">
                <a:latin typeface="Muli Regular" panose="020B0604020202020204" charset="0"/>
              </a:rPr>
              <a:t>LO’s compensation may decrease</a:t>
            </a:r>
            <a:r>
              <a:rPr lang="en-US" sz="2000">
                <a:latin typeface="Muli Regular" panose="020B0604020202020204" charset="0"/>
              </a:rPr>
              <a:t>: </a:t>
            </a:r>
          </a:p>
          <a:p>
            <a:pPr lvl="2"/>
            <a:r>
              <a:rPr lang="en-US" sz="2000">
                <a:latin typeface="Muli Regular" panose="020B0604020202020204" charset="0"/>
              </a:rPr>
              <a:t>An unforeseen increase in actual settlement cost over estimated settlement cost disclosed in estimate pursuant to RESPA, or</a:t>
            </a:r>
          </a:p>
          <a:p>
            <a:pPr lvl="2"/>
            <a:r>
              <a:rPr lang="en-US" sz="2000">
                <a:latin typeface="Muli Regular" panose="020B0604020202020204" charset="0"/>
              </a:rPr>
              <a:t>An unforeseen actual settlement cost not disclosed to the consumer in an estimate pursuant to RESPA</a:t>
            </a:r>
          </a:p>
          <a:p>
            <a:pPr lvl="1">
              <a:spcBef>
                <a:spcPts val="1200"/>
              </a:spcBef>
            </a:pPr>
            <a:r>
              <a:rPr lang="en-US" sz="2400">
                <a:latin typeface="Muli Regular" panose="020B0604020202020204" charset="0"/>
              </a:rPr>
              <a:t>An increase is “</a:t>
            </a:r>
            <a:r>
              <a:rPr lang="en-US" sz="2400" b="1">
                <a:latin typeface="Muli Regular" panose="020B0604020202020204" charset="0"/>
              </a:rPr>
              <a:t>unforeseen</a:t>
            </a:r>
            <a:r>
              <a:rPr lang="en-US" sz="2400">
                <a:latin typeface="Muli Regular" panose="020B0604020202020204" charset="0"/>
              </a:rPr>
              <a:t>” if the increase occurs even though estimate provided to consumer was consistent with the </a:t>
            </a:r>
            <a:r>
              <a:rPr lang="en-US" sz="2400" b="1">
                <a:latin typeface="Muli Regular" panose="020B0604020202020204" charset="0"/>
              </a:rPr>
              <a:t>best information reasonably available </a:t>
            </a:r>
            <a:r>
              <a:rPr lang="en-US" sz="2400">
                <a:latin typeface="Muli Regular" panose="020B0604020202020204" charset="0"/>
              </a:rPr>
              <a:t>at the time</a:t>
            </a:r>
          </a:p>
          <a:p>
            <a:pPr lvl="2"/>
            <a:endParaRPr lang="en-US" sz="2000">
              <a:latin typeface="Muli Regular" panose="020B0604020202020204" charset="0"/>
            </a:endParaRPr>
          </a:p>
          <a:p>
            <a:pPr lvl="0"/>
            <a:r>
              <a:rPr lang="en-US" sz="2800" b="1">
                <a:latin typeface="Muli Regular" panose="020B0604020202020204" charset="0"/>
              </a:rPr>
              <a:t>Designated Tax Plans </a:t>
            </a:r>
          </a:p>
          <a:p>
            <a:pPr lvl="1"/>
            <a:r>
              <a:rPr lang="en-US" sz="2400">
                <a:latin typeface="Muli Regular" panose="020B0604020202020204" charset="0"/>
              </a:rPr>
              <a:t>Contributions to </a:t>
            </a:r>
            <a:r>
              <a:rPr lang="en-US" sz="2400" b="1">
                <a:latin typeface="Muli Regular" panose="020B0604020202020204" charset="0"/>
              </a:rPr>
              <a:t>designated tax-advantage plans </a:t>
            </a:r>
            <a:r>
              <a:rPr lang="en-US" sz="2400">
                <a:latin typeface="Muli Regular" panose="020B0604020202020204" charset="0"/>
              </a:rPr>
              <a:t>ok</a:t>
            </a:r>
            <a:r>
              <a:rPr lang="en-US" sz="2400" b="1">
                <a:latin typeface="Muli Regular" panose="020B0604020202020204" charset="0"/>
              </a:rPr>
              <a:t> IF</a:t>
            </a:r>
            <a:r>
              <a:rPr lang="en-US" sz="2400">
                <a:latin typeface="Muli Regular" panose="020B0604020202020204" charset="0"/>
              </a:rPr>
              <a:t>:</a:t>
            </a:r>
          </a:p>
          <a:p>
            <a:pPr lvl="2"/>
            <a:r>
              <a:rPr lang="en-US" sz="2000">
                <a:latin typeface="Muli Regular" panose="020B0604020202020204" charset="0"/>
              </a:rPr>
              <a:t>Not based on the terms of the individual LO’s transactions </a:t>
            </a:r>
            <a:r>
              <a:rPr lang="en-US" sz="2000" b="1">
                <a:latin typeface="Muli Regular" panose="020B0604020202020204" charset="0"/>
              </a:rPr>
              <a:t>AND </a:t>
            </a:r>
          </a:p>
          <a:p>
            <a:pPr lvl="2"/>
            <a:r>
              <a:rPr lang="en-US" sz="2000">
                <a:latin typeface="Muli Regular" panose="020B0604020202020204" charset="0"/>
              </a:rPr>
              <a:t>Pursuant to one of the enumerated plans in the Rule that meets IRS requirements</a:t>
            </a:r>
          </a:p>
          <a:p>
            <a:pPr lvl="2"/>
            <a:endParaRPr lang="en-US" sz="2000">
              <a:latin typeface="Muli Regular" panose="020B0604020202020204" charset="0"/>
            </a:endParaRPr>
          </a:p>
          <a:p>
            <a:pPr lvl="0"/>
            <a:r>
              <a:rPr lang="en-US" sz="2800" b="1">
                <a:latin typeface="Muli Regular" panose="020B0604020202020204" charset="0"/>
              </a:rPr>
              <a:t>Profit-Based Compensation Plan</a:t>
            </a:r>
          </a:p>
          <a:p>
            <a:pPr lvl="1"/>
            <a:r>
              <a:rPr lang="en-US" sz="2400" b="1">
                <a:latin typeface="Muli Regular" panose="020B0604020202020204" charset="0"/>
              </a:rPr>
              <a:t>Non-deferred profits-based compensation plans </a:t>
            </a:r>
            <a:r>
              <a:rPr lang="en-US" sz="2400">
                <a:latin typeface="Muli Regular" panose="020B0604020202020204" charset="0"/>
              </a:rPr>
              <a:t>ok </a:t>
            </a:r>
            <a:r>
              <a:rPr lang="en-US" sz="2400" b="1">
                <a:latin typeface="Muli Regular" panose="020B0604020202020204" charset="0"/>
              </a:rPr>
              <a:t>IF</a:t>
            </a:r>
            <a:r>
              <a:rPr lang="en-US" sz="2400">
                <a:latin typeface="Muli Regular" panose="020B0604020202020204" charset="0"/>
              </a:rPr>
              <a:t>: </a:t>
            </a:r>
          </a:p>
          <a:p>
            <a:pPr lvl="2"/>
            <a:r>
              <a:rPr lang="en-US" sz="2000">
                <a:latin typeface="Muli Regular" panose="020B0604020202020204" charset="0"/>
              </a:rPr>
              <a:t>Not based on the terms of the individual LO’s transactions </a:t>
            </a:r>
            <a:r>
              <a:rPr lang="en-US" sz="2000" b="1">
                <a:latin typeface="Muli Regular" panose="020B0604020202020204" charset="0"/>
              </a:rPr>
              <a:t>AND</a:t>
            </a:r>
          </a:p>
          <a:p>
            <a:pPr lvl="3"/>
            <a:r>
              <a:rPr lang="en-US">
                <a:latin typeface="Muli Regular" panose="020B0604020202020204" charset="0"/>
              </a:rPr>
              <a:t>Compensation paid in the aggregate does not exceed </a:t>
            </a:r>
            <a:r>
              <a:rPr lang="en-US" b="1">
                <a:latin typeface="Muli Regular" panose="020B0604020202020204" charset="0"/>
              </a:rPr>
              <a:t>10% of LO’s total compensation </a:t>
            </a:r>
            <a:r>
              <a:rPr lang="en-US">
                <a:latin typeface="Muli Regular" panose="020B0604020202020204" charset="0"/>
              </a:rPr>
              <a:t>during the time period the non-deferred profits-based compensation is paid </a:t>
            </a:r>
            <a:r>
              <a:rPr lang="en-US" b="1">
                <a:latin typeface="Muli Regular" panose="020B0604020202020204" charset="0"/>
              </a:rPr>
              <a:t>OR</a:t>
            </a:r>
          </a:p>
          <a:p>
            <a:pPr lvl="3"/>
            <a:r>
              <a:rPr lang="en-US">
                <a:latin typeface="Muli Regular" panose="020B0604020202020204" charset="0"/>
              </a:rPr>
              <a:t>LO originated </a:t>
            </a:r>
            <a:r>
              <a:rPr lang="en-US" b="1">
                <a:latin typeface="Muli Regular" panose="020B0604020202020204" charset="0"/>
              </a:rPr>
              <a:t>10 or fewer transactions </a:t>
            </a:r>
            <a:r>
              <a:rPr lang="en-US">
                <a:latin typeface="Muli Regular" panose="020B0604020202020204" charset="0"/>
              </a:rPr>
              <a:t>in the previous 12 months</a:t>
            </a:r>
            <a:endParaRPr lang="en-US"/>
          </a:p>
        </p:txBody>
      </p:sp>
    </p:spTree>
    <p:extLst>
      <p:ext uri="{BB962C8B-B14F-4D97-AF65-F5344CB8AC3E}">
        <p14:creationId xmlns:p14="http://schemas.microsoft.com/office/powerpoint/2010/main" val="219781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Second Prohibition: Dual Compensation</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lvl="0">
              <a:spcBef>
                <a:spcPct val="0"/>
              </a:spcBef>
              <a:spcAft>
                <a:spcPts val="600"/>
              </a:spcAft>
            </a:pPr>
            <a:r>
              <a:rPr lang="en-US" b="1">
                <a:latin typeface="Muli Regular" panose="020B0604020202020204" charset="0"/>
              </a:rPr>
              <a:t>LO may not receive compensation from both consumer &amp; creditor </a:t>
            </a:r>
          </a:p>
          <a:p>
            <a:pPr lvl="1">
              <a:spcBef>
                <a:spcPct val="0"/>
              </a:spcBef>
              <a:spcAft>
                <a:spcPts val="600"/>
              </a:spcAft>
            </a:pPr>
            <a:endParaRPr lang="en-US">
              <a:latin typeface="Muli Regular" panose="020B0604020202020204" charset="0"/>
            </a:endParaRPr>
          </a:p>
          <a:p>
            <a:pPr lvl="1">
              <a:spcBef>
                <a:spcPct val="0"/>
              </a:spcBef>
              <a:spcAft>
                <a:spcPts val="600"/>
              </a:spcAft>
            </a:pPr>
            <a:r>
              <a:rPr lang="en-US">
                <a:latin typeface="Muli Regular" panose="020B0604020202020204" charset="0"/>
              </a:rPr>
              <a:t>When </a:t>
            </a:r>
            <a:r>
              <a:rPr lang="en-US" b="1">
                <a:latin typeface="Muli Regular" panose="020B0604020202020204" charset="0"/>
              </a:rPr>
              <a:t>any LO receives compensation directly</a:t>
            </a:r>
            <a:r>
              <a:rPr lang="en-US">
                <a:latin typeface="Muli Regular" panose="020B0604020202020204" charset="0"/>
              </a:rPr>
              <a:t> from the consumer, </a:t>
            </a:r>
            <a:r>
              <a:rPr lang="en-US" b="1">
                <a:latin typeface="Muli Regular" panose="020B0604020202020204" charset="0"/>
              </a:rPr>
              <a:t>no other LO is allowed to receive compensation</a:t>
            </a:r>
            <a:r>
              <a:rPr lang="en-US">
                <a:latin typeface="Muli Regular" panose="020B0604020202020204" charset="0"/>
              </a:rPr>
              <a:t> from the creditor or another person in connection with that loan</a:t>
            </a:r>
          </a:p>
          <a:p>
            <a:pPr lvl="1">
              <a:spcBef>
                <a:spcPct val="0"/>
              </a:spcBef>
              <a:spcAft>
                <a:spcPts val="600"/>
              </a:spcAft>
            </a:pPr>
            <a:endParaRPr lang="en-US" b="1">
              <a:latin typeface="Muli Regular" panose="020B0604020202020204" charset="0"/>
            </a:endParaRPr>
          </a:p>
          <a:p>
            <a:pPr lvl="1">
              <a:spcBef>
                <a:spcPct val="0"/>
              </a:spcBef>
              <a:spcAft>
                <a:spcPts val="600"/>
              </a:spcAft>
            </a:pPr>
            <a:r>
              <a:rPr lang="en-US" b="1">
                <a:latin typeface="Muli Regular" panose="020B0604020202020204" charset="0"/>
              </a:rPr>
              <a:t>No person who knows </a:t>
            </a:r>
            <a:r>
              <a:rPr lang="en-US">
                <a:latin typeface="Muli Regular" panose="020B0604020202020204" charset="0"/>
              </a:rPr>
              <a:t>or has reason to know </a:t>
            </a:r>
            <a:r>
              <a:rPr lang="en-US" b="1">
                <a:latin typeface="Muli Regular" panose="020B0604020202020204" charset="0"/>
              </a:rPr>
              <a:t>of the consumer-paid compensation </a:t>
            </a:r>
            <a:r>
              <a:rPr lang="en-US">
                <a:latin typeface="Muli Regular" panose="020B0604020202020204" charset="0"/>
              </a:rPr>
              <a:t>to the LO (other than the consumer) </a:t>
            </a:r>
            <a:r>
              <a:rPr lang="en-US" b="1">
                <a:latin typeface="Muli Regular" panose="020B0604020202020204" charset="0"/>
              </a:rPr>
              <a:t>may pay any compensation to LO</a:t>
            </a:r>
            <a:r>
              <a:rPr lang="en-US">
                <a:latin typeface="Muli Regular" panose="020B0604020202020204" charset="0"/>
              </a:rPr>
              <a:t>, directly or indirectly, in connection with the loan</a:t>
            </a:r>
          </a:p>
          <a:p>
            <a:pPr lvl="1">
              <a:spcBef>
                <a:spcPct val="0"/>
              </a:spcBef>
              <a:spcAft>
                <a:spcPts val="600"/>
              </a:spcAft>
            </a:pPr>
            <a:endParaRPr lang="en-US" sz="1000">
              <a:latin typeface="Muli Regular" panose="020B0604020202020204" charset="0"/>
            </a:endParaRPr>
          </a:p>
          <a:p>
            <a:pPr lvl="1">
              <a:spcBef>
                <a:spcPct val="0"/>
              </a:spcBef>
              <a:spcAft>
                <a:spcPts val="600"/>
              </a:spcAft>
            </a:pPr>
            <a:endParaRPr lang="en-US" sz="1000">
              <a:latin typeface="Muli Regular" panose="020B0604020202020204" charset="0"/>
            </a:endParaRPr>
          </a:p>
          <a:p>
            <a:pPr lvl="1">
              <a:spcBef>
                <a:spcPct val="0"/>
              </a:spcBef>
              <a:spcAft>
                <a:spcPts val="600"/>
              </a:spcAft>
            </a:pPr>
            <a:r>
              <a:rPr lang="en-US" b="1">
                <a:latin typeface="Muli Regular" panose="020B0604020202020204" charset="0"/>
              </a:rPr>
              <a:t>Exception</a:t>
            </a:r>
            <a:r>
              <a:rPr lang="en-US">
                <a:latin typeface="Muli Regular" panose="020B0604020202020204" charset="0"/>
              </a:rPr>
              <a:t>: mortgage brokerage firms paid by the consumer may pay commissions to their individual LOs, as long as commission is not based on transaction terms</a:t>
            </a:r>
          </a:p>
          <a:p>
            <a:pPr lvl="1">
              <a:spcBef>
                <a:spcPct val="0"/>
              </a:spcBef>
              <a:spcAft>
                <a:spcPts val="600"/>
              </a:spcAft>
            </a:pPr>
            <a:endParaRPr lang="en-US"/>
          </a:p>
          <a:p>
            <a:pPr lvl="1">
              <a:spcBef>
                <a:spcPct val="0"/>
              </a:spcBef>
              <a:spcAft>
                <a:spcPts val="600"/>
              </a:spcAft>
            </a:pPr>
            <a:endParaRPr lang="en-US">
              <a:latin typeface="Muli Regular" panose="020B0604020202020204" charset="0"/>
            </a:endParaRPr>
          </a:p>
        </p:txBody>
      </p:sp>
    </p:spTree>
    <p:extLst>
      <p:ext uri="{BB962C8B-B14F-4D97-AF65-F5344CB8AC3E}">
        <p14:creationId xmlns:p14="http://schemas.microsoft.com/office/powerpoint/2010/main" val="76450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Third Prohibition: No Steering</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lvl="0">
              <a:spcAft>
                <a:spcPts val="600"/>
              </a:spcAft>
            </a:pPr>
            <a:r>
              <a:rPr lang="en-US" sz="2800">
                <a:latin typeface="Muli Regular" panose="020B0604020202020204" charset="0"/>
              </a:rPr>
              <a:t>LO may not direct or “</a:t>
            </a:r>
            <a:r>
              <a:rPr lang="en-US" sz="2800" b="1">
                <a:latin typeface="Muli Regular" panose="020B0604020202020204" charset="0"/>
              </a:rPr>
              <a:t>steer</a:t>
            </a:r>
            <a:r>
              <a:rPr lang="en-US" sz="2800">
                <a:latin typeface="Muli Regular" panose="020B0604020202020204" charset="0"/>
              </a:rPr>
              <a:t>” a consumer to a loan because LO will receive </a:t>
            </a:r>
            <a:r>
              <a:rPr lang="en-US" sz="2800" b="1">
                <a:latin typeface="Muli Regular" panose="020B0604020202020204" charset="0"/>
              </a:rPr>
              <a:t>more compensation </a:t>
            </a:r>
            <a:r>
              <a:rPr lang="en-US" sz="2800">
                <a:latin typeface="Muli Regular" panose="020B0604020202020204" charset="0"/>
              </a:rPr>
              <a:t>from creditor in that transaction </a:t>
            </a:r>
            <a:r>
              <a:rPr lang="en-US" sz="2800" b="1">
                <a:latin typeface="Muli Regular" panose="020B0604020202020204" charset="0"/>
              </a:rPr>
              <a:t>than in other transactions </a:t>
            </a:r>
            <a:r>
              <a:rPr lang="en-US" sz="2800">
                <a:latin typeface="Muli Regular" panose="020B0604020202020204" charset="0"/>
              </a:rPr>
              <a:t>the LO offered or could have offered</a:t>
            </a:r>
          </a:p>
          <a:p>
            <a:pPr lvl="0">
              <a:spcBef>
                <a:spcPts val="1800"/>
              </a:spcBef>
              <a:spcAft>
                <a:spcPts val="600"/>
              </a:spcAft>
            </a:pPr>
            <a:r>
              <a:rPr lang="en-US" sz="2800" b="1">
                <a:latin typeface="Muli Regular" panose="020B0604020202020204" charset="0"/>
              </a:rPr>
              <a:t>Steering</a:t>
            </a:r>
            <a:r>
              <a:rPr lang="en-US" sz="2800">
                <a:latin typeface="Muli Regular" panose="020B0604020202020204" charset="0"/>
              </a:rPr>
              <a:t> = advising, counseling, or otherwise influencing a consumer to accept a particular dwelling-secured loan</a:t>
            </a:r>
          </a:p>
          <a:p>
            <a:pPr lvl="0">
              <a:spcAft>
                <a:spcPts val="600"/>
              </a:spcAft>
            </a:pPr>
            <a:r>
              <a:rPr lang="en-US" sz="2800" b="1">
                <a:latin typeface="Muli Regular" panose="020B0604020202020204" charset="0"/>
              </a:rPr>
              <a:t>How is the Safe Harbor satisfied? </a:t>
            </a:r>
          </a:p>
          <a:p>
            <a:pPr lvl="1">
              <a:spcBef>
                <a:spcPts val="1200"/>
              </a:spcBef>
              <a:spcAft>
                <a:spcPts val="600"/>
              </a:spcAft>
            </a:pPr>
            <a:r>
              <a:rPr lang="en-US" sz="2400">
                <a:latin typeface="Muli Regular" panose="020B0604020202020204" charset="0"/>
              </a:rPr>
              <a:t>LO must present consumer with the </a:t>
            </a:r>
            <a:r>
              <a:rPr lang="en-US" sz="2400" b="1">
                <a:latin typeface="Muli Regular" panose="020B0604020202020204" charset="0"/>
              </a:rPr>
              <a:t>loan options that meet the following criteria</a:t>
            </a:r>
            <a:r>
              <a:rPr lang="en-US" sz="2400">
                <a:latin typeface="Muli Regular" panose="020B0604020202020204" charset="0"/>
              </a:rPr>
              <a:t>:</a:t>
            </a:r>
          </a:p>
          <a:p>
            <a:pPr lvl="2">
              <a:spcAft>
                <a:spcPts val="600"/>
              </a:spcAft>
            </a:pPr>
            <a:r>
              <a:rPr lang="en-US" sz="2200">
                <a:latin typeface="Muli Regular" panose="020B0604020202020204" charset="0"/>
              </a:rPr>
              <a:t>Lowest interest rate</a:t>
            </a:r>
          </a:p>
          <a:p>
            <a:pPr lvl="2">
              <a:spcAft>
                <a:spcPts val="600"/>
              </a:spcAft>
            </a:pPr>
            <a:r>
              <a:rPr lang="en-US" sz="2200">
                <a:latin typeface="Muli Regular" panose="020B0604020202020204" charset="0"/>
              </a:rPr>
              <a:t>Lowest interest rate with no risky features</a:t>
            </a:r>
          </a:p>
          <a:p>
            <a:pPr lvl="2">
              <a:spcAft>
                <a:spcPts val="600"/>
              </a:spcAft>
            </a:pPr>
            <a:r>
              <a:rPr lang="en-US" sz="2200">
                <a:latin typeface="Muli Regular" panose="020B0604020202020204" charset="0"/>
              </a:rPr>
              <a:t>Lowest total dollar amount for origination points or fees &amp; discount points</a:t>
            </a:r>
          </a:p>
          <a:p>
            <a:pPr lvl="1">
              <a:spcBef>
                <a:spcPts val="1200"/>
              </a:spcBef>
              <a:spcAft>
                <a:spcPts val="600"/>
              </a:spcAft>
            </a:pPr>
            <a:r>
              <a:rPr lang="en-US" sz="2400">
                <a:latin typeface="Muli Regular" panose="020B0604020202020204" charset="0"/>
              </a:rPr>
              <a:t>LO must believe in good faith that the consumer </a:t>
            </a:r>
            <a:r>
              <a:rPr lang="en-US" sz="2400" b="1">
                <a:latin typeface="Muli Regular" panose="020B0604020202020204" charset="0"/>
              </a:rPr>
              <a:t>likely qualifies </a:t>
            </a:r>
            <a:r>
              <a:rPr lang="en-US" sz="2400">
                <a:latin typeface="Muli Regular" panose="020B0604020202020204" charset="0"/>
              </a:rPr>
              <a:t>for the loan options presented</a:t>
            </a:r>
          </a:p>
          <a:p>
            <a:pPr lvl="1">
              <a:spcBef>
                <a:spcPts val="1200"/>
              </a:spcBef>
              <a:spcAft>
                <a:spcPts val="600"/>
              </a:spcAft>
            </a:pPr>
            <a:r>
              <a:rPr lang="en-US" sz="2400">
                <a:latin typeface="Muli Regular" panose="020B0604020202020204" charset="0"/>
              </a:rPr>
              <a:t>If </a:t>
            </a:r>
            <a:r>
              <a:rPr lang="en-US" sz="2400" b="1">
                <a:latin typeface="Muli Regular" panose="020B0604020202020204" charset="0"/>
              </a:rPr>
              <a:t>more than 3 loan options are presented </a:t>
            </a:r>
            <a:r>
              <a:rPr lang="en-US" sz="2400">
                <a:latin typeface="Muli Regular" panose="020B0604020202020204" charset="0"/>
              </a:rPr>
              <a:t>for each type of transaction, </a:t>
            </a:r>
            <a:r>
              <a:rPr lang="en-US" sz="2400" b="1">
                <a:latin typeface="Muli Regular" panose="020B0604020202020204" charset="0"/>
              </a:rPr>
              <a:t>LO must highlight the 3 loan options which meet the criteria</a:t>
            </a:r>
          </a:p>
          <a:p>
            <a:pPr lvl="2">
              <a:spcAft>
                <a:spcPts val="600"/>
              </a:spcAft>
            </a:pPr>
            <a:r>
              <a:rPr lang="en-US" sz="2200" b="1">
                <a:latin typeface="Muli Regular" panose="020B0604020202020204" charset="0"/>
              </a:rPr>
              <a:t>Less than 3 loan options </a:t>
            </a:r>
            <a:r>
              <a:rPr lang="en-US" sz="2200">
                <a:latin typeface="Muli Regular" panose="020B0604020202020204" charset="0"/>
              </a:rPr>
              <a:t>for each type of transaction may be presented </a:t>
            </a:r>
            <a:r>
              <a:rPr lang="en-US" sz="2200" b="1">
                <a:latin typeface="Muli Regular" panose="020B0604020202020204" charset="0"/>
              </a:rPr>
              <a:t>if option(s) presented satisfy criteria</a:t>
            </a:r>
          </a:p>
        </p:txBody>
      </p:sp>
    </p:spTree>
    <p:extLst>
      <p:ext uri="{BB962C8B-B14F-4D97-AF65-F5344CB8AC3E}">
        <p14:creationId xmlns:p14="http://schemas.microsoft.com/office/powerpoint/2010/main" val="374695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Record Keeping</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r>
              <a:rPr lang="en-US" sz="3600">
                <a:latin typeface="Muli Regular" panose="020B0604020202020204" charset="0"/>
              </a:rPr>
              <a:t>Creditors are required to maintain records for </a:t>
            </a:r>
            <a:r>
              <a:rPr lang="en-US" sz="3600" b="1">
                <a:latin typeface="Muli Regular" panose="020B0604020202020204" charset="0"/>
              </a:rPr>
              <a:t>3 years after the date of payment </a:t>
            </a:r>
            <a:r>
              <a:rPr lang="en-US" sz="3600">
                <a:latin typeface="Muli Regular" panose="020B0604020202020204" charset="0"/>
              </a:rPr>
              <a:t>sufficient to evidence </a:t>
            </a:r>
          </a:p>
          <a:p>
            <a:pPr lvl="1">
              <a:spcBef>
                <a:spcPts val="1200"/>
              </a:spcBef>
            </a:pPr>
            <a:r>
              <a:rPr lang="en-US" b="1">
                <a:latin typeface="Muli Regular" panose="020B0604020202020204" charset="0"/>
              </a:rPr>
              <a:t>All</a:t>
            </a:r>
            <a:r>
              <a:rPr lang="en-US">
                <a:latin typeface="Muli Regular" panose="020B0604020202020204" charset="0"/>
              </a:rPr>
              <a:t> compensation paid to a LO</a:t>
            </a:r>
          </a:p>
          <a:p>
            <a:pPr lvl="1">
              <a:spcBef>
                <a:spcPts val="1200"/>
              </a:spcBef>
            </a:pPr>
            <a:r>
              <a:rPr lang="en-US">
                <a:latin typeface="Muli Regular" panose="020B0604020202020204" charset="0"/>
              </a:rPr>
              <a:t>The </a:t>
            </a:r>
            <a:r>
              <a:rPr lang="en-US" b="1">
                <a:latin typeface="Muli Regular" panose="020B0604020202020204" charset="0"/>
              </a:rPr>
              <a:t>compensation agreement </a:t>
            </a:r>
            <a:r>
              <a:rPr lang="en-US">
                <a:latin typeface="Muli Regular" panose="020B0604020202020204" charset="0"/>
              </a:rPr>
              <a:t>that governs each payment to an LO </a:t>
            </a:r>
          </a:p>
          <a:p>
            <a:pPr>
              <a:spcBef>
                <a:spcPts val="1800"/>
              </a:spcBef>
            </a:pPr>
            <a:endParaRPr lang="en-US">
              <a:latin typeface="Muli Regular" panose="020B0604020202020204" charset="0"/>
            </a:endParaRPr>
          </a:p>
          <a:p>
            <a:pPr>
              <a:spcBef>
                <a:spcPts val="1800"/>
              </a:spcBef>
            </a:pPr>
            <a:r>
              <a:rPr lang="en-US">
                <a:latin typeface="Muli Regular" panose="020B0604020202020204" charset="0"/>
              </a:rPr>
              <a:t>LO organizations have the same requirements as above, plus records of </a:t>
            </a:r>
            <a:r>
              <a:rPr lang="en-US" b="1">
                <a:latin typeface="Muli Regular" panose="020B0604020202020204" charset="0"/>
              </a:rPr>
              <a:t>all compensation received </a:t>
            </a:r>
            <a:r>
              <a:rPr lang="en-US">
                <a:latin typeface="Muli Regular" panose="020B0604020202020204" charset="0"/>
              </a:rPr>
              <a:t>from creditors, consumers or another party</a:t>
            </a:r>
          </a:p>
        </p:txBody>
      </p:sp>
    </p:spTree>
    <p:extLst>
      <p:ext uri="{BB962C8B-B14F-4D97-AF65-F5344CB8AC3E}">
        <p14:creationId xmlns:p14="http://schemas.microsoft.com/office/powerpoint/2010/main" val="492723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LO Comp Violations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a:spcBef>
                <a:spcPts val="600"/>
              </a:spcBef>
              <a:spcAft>
                <a:spcPts val="600"/>
              </a:spcAft>
            </a:pPr>
            <a:r>
              <a:rPr lang="en-US" sz="3000" b="1">
                <a:latin typeface="Muli Regular" panose="020B0604020202020204" charset="0"/>
              </a:rPr>
              <a:t>Severe penalties </a:t>
            </a:r>
            <a:r>
              <a:rPr lang="en-US" sz="3000">
                <a:latin typeface="Muli Regular" panose="020B0604020202020204" charset="0"/>
              </a:rPr>
              <a:t>possible </a:t>
            </a:r>
            <a:r>
              <a:rPr lang="en-US" sz="3000" b="1">
                <a:latin typeface="Muli Regular" panose="020B0604020202020204" charset="0"/>
              </a:rPr>
              <a:t>for a company’s violation </a:t>
            </a:r>
            <a:r>
              <a:rPr lang="en-US" sz="3000">
                <a:latin typeface="Muli Regular" panose="020B0604020202020204" charset="0"/>
              </a:rPr>
              <a:t>of Rule </a:t>
            </a:r>
          </a:p>
          <a:p>
            <a:pPr lvl="1">
              <a:spcBef>
                <a:spcPts val="600"/>
              </a:spcBef>
              <a:spcAft>
                <a:spcPts val="600"/>
              </a:spcAft>
            </a:pPr>
            <a:r>
              <a:rPr lang="en-US" sz="2400">
                <a:latin typeface="Muli Regular" panose="020B0604020202020204" charset="0"/>
              </a:rPr>
              <a:t>Consumer may be able to recover </a:t>
            </a:r>
            <a:r>
              <a:rPr lang="en-US" sz="2400" b="1">
                <a:latin typeface="Muli Regular" panose="020B0604020202020204" charset="0"/>
              </a:rPr>
              <a:t>special statutory damages equal to sum of all finance charges &amp; fees paid by the consumer</a:t>
            </a:r>
            <a:r>
              <a:rPr lang="en-US" sz="2400">
                <a:latin typeface="Muli Regular" panose="020B0604020202020204" charset="0"/>
              </a:rPr>
              <a:t> (unless creditor demonstrates failure to comply is not material), </a:t>
            </a:r>
            <a:r>
              <a:rPr lang="en-US" sz="2400" b="1">
                <a:latin typeface="Muli Regular" panose="020B0604020202020204" charset="0"/>
              </a:rPr>
              <a:t>in addition to actual damages, statutory damages, and court costs &amp; attorneys fees</a:t>
            </a:r>
          </a:p>
          <a:p>
            <a:pPr lvl="1">
              <a:spcBef>
                <a:spcPts val="600"/>
              </a:spcBef>
              <a:spcAft>
                <a:spcPts val="600"/>
              </a:spcAft>
            </a:pPr>
            <a:r>
              <a:rPr lang="en-US" sz="2400">
                <a:latin typeface="Muli Regular" panose="020B0604020202020204" charset="0"/>
              </a:rPr>
              <a:t>Consumer may use a violation </a:t>
            </a:r>
            <a:r>
              <a:rPr lang="en-US" sz="2400" b="1">
                <a:latin typeface="Muli Regular" panose="020B0604020202020204" charset="0"/>
              </a:rPr>
              <a:t>as a defense by recoupment or set-off in a foreclosure action </a:t>
            </a:r>
            <a:r>
              <a:rPr lang="en-US" sz="2400">
                <a:latin typeface="Muli Regular" panose="020B0604020202020204" charset="0"/>
              </a:rPr>
              <a:t>by the creditor, any assignee of the creditor, or anyone acting as servicer on behalf of the holder of the loan</a:t>
            </a:r>
          </a:p>
          <a:p>
            <a:pPr lvl="2">
              <a:spcBef>
                <a:spcPts val="600"/>
              </a:spcBef>
              <a:spcAft>
                <a:spcPts val="600"/>
              </a:spcAft>
            </a:pPr>
            <a:endParaRPr lang="en-US" sz="2000">
              <a:latin typeface="Muli Regular" panose="020B0604020202020204" charset="0"/>
            </a:endParaRPr>
          </a:p>
          <a:p>
            <a:pPr lvl="0">
              <a:spcBef>
                <a:spcPts val="600"/>
              </a:spcBef>
              <a:spcAft>
                <a:spcPts val="600"/>
              </a:spcAft>
            </a:pPr>
            <a:r>
              <a:rPr lang="en-US" sz="3000" b="1">
                <a:latin typeface="Muli Regular" panose="020B0604020202020204" charset="0"/>
              </a:rPr>
              <a:t>Personal liability </a:t>
            </a:r>
            <a:r>
              <a:rPr lang="en-US" sz="3000">
                <a:latin typeface="Muli Regular" panose="020B0604020202020204" charset="0"/>
              </a:rPr>
              <a:t>for individual LOs for violations </a:t>
            </a:r>
          </a:p>
          <a:p>
            <a:pPr lvl="1">
              <a:spcBef>
                <a:spcPts val="600"/>
              </a:spcBef>
              <a:spcAft>
                <a:spcPts val="600"/>
              </a:spcAft>
            </a:pPr>
            <a:r>
              <a:rPr lang="en-US" sz="2400">
                <a:latin typeface="Muli Regular" panose="020B0604020202020204" charset="0"/>
              </a:rPr>
              <a:t>Limited to the greater of actual damages or 3 times the total amount of direct or indirect compensation received, plus costs of the action &amp; reasonable attorneys’ fees </a:t>
            </a:r>
          </a:p>
          <a:p>
            <a:pPr lvl="1">
              <a:spcBef>
                <a:spcPts val="600"/>
              </a:spcBef>
              <a:spcAft>
                <a:spcPts val="600"/>
              </a:spcAft>
            </a:pPr>
            <a:endParaRPr lang="en-US" sz="2000">
              <a:latin typeface="Muli Regular" panose="020B0604020202020204" charset="0"/>
            </a:endParaRPr>
          </a:p>
          <a:p>
            <a:pPr>
              <a:spcBef>
                <a:spcPts val="600"/>
              </a:spcBef>
              <a:spcAft>
                <a:spcPts val="600"/>
              </a:spcAft>
            </a:pPr>
            <a:r>
              <a:rPr lang="en-US" sz="3000">
                <a:latin typeface="Muli Regular" panose="020B0604020202020204" charset="0"/>
              </a:rPr>
              <a:t>CFPB may also seek </a:t>
            </a:r>
            <a:r>
              <a:rPr lang="en-US" sz="3000" b="1">
                <a:latin typeface="Muli Regular" panose="020B0604020202020204" charset="0"/>
              </a:rPr>
              <a:t>remedies provided under the Dodd-Frank Act</a:t>
            </a:r>
            <a:r>
              <a:rPr lang="en-US" sz="3000">
                <a:latin typeface="Muli Regular" panose="020B0604020202020204" charset="0"/>
              </a:rPr>
              <a:t>, including: </a:t>
            </a:r>
          </a:p>
          <a:p>
            <a:pPr lvl="1">
              <a:spcBef>
                <a:spcPts val="600"/>
              </a:spcBef>
              <a:spcAft>
                <a:spcPts val="600"/>
              </a:spcAft>
            </a:pPr>
            <a:r>
              <a:rPr lang="en-US" sz="2400" b="1">
                <a:latin typeface="Muli Regular" panose="020B0604020202020204" charset="0"/>
              </a:rPr>
              <a:t>Civil money penalties </a:t>
            </a:r>
            <a:r>
              <a:rPr lang="en-US" sz="2400">
                <a:latin typeface="Muli Regular" panose="020B0604020202020204" charset="0"/>
              </a:rPr>
              <a:t>up to $6,323 (any); $31,616 (reckless); $1,264,622 (knowing)</a:t>
            </a:r>
          </a:p>
          <a:p>
            <a:pPr lvl="1">
              <a:spcBef>
                <a:spcPts val="600"/>
              </a:spcBef>
              <a:spcAft>
                <a:spcPts val="600"/>
              </a:spcAft>
            </a:pPr>
            <a:endParaRPr lang="en-US" sz="2400">
              <a:latin typeface="Muli Regular" panose="020B0604020202020204" charset="0"/>
            </a:endParaRPr>
          </a:p>
        </p:txBody>
      </p:sp>
    </p:spTree>
    <p:extLst>
      <p:ext uri="{BB962C8B-B14F-4D97-AF65-F5344CB8AC3E}">
        <p14:creationId xmlns:p14="http://schemas.microsoft.com/office/powerpoint/2010/main" val="1045169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CFPB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marL="0" lvl="0" indent="0">
              <a:spcBef>
                <a:spcPts val="600"/>
              </a:spcBef>
              <a:spcAft>
                <a:spcPts val="600"/>
              </a:spcAft>
              <a:buNone/>
            </a:pPr>
            <a:r>
              <a:rPr lang="en-US" sz="3000" b="1" u="sng">
                <a:latin typeface="Muli Regular" panose="020B0604020202020204" charset="0"/>
              </a:rPr>
              <a:t>CFPB Supervisory Highlights, Issue 24, Summer 2021 (June 2021)</a:t>
            </a:r>
          </a:p>
          <a:p>
            <a:pPr>
              <a:spcBef>
                <a:spcPts val="600"/>
              </a:spcBef>
              <a:spcAft>
                <a:spcPts val="600"/>
              </a:spcAft>
            </a:pPr>
            <a:r>
              <a:rPr lang="en-US" sz="2600">
                <a:latin typeface="Muli Regular" panose="020B0604020202020204" charset="0"/>
              </a:rPr>
              <a:t>Examiners found that some lenders compensated LOs </a:t>
            </a:r>
            <a:r>
              <a:rPr lang="en-US" sz="2600" b="1">
                <a:latin typeface="Muli Regular" panose="020B0604020202020204" charset="0"/>
              </a:rPr>
              <a:t>less for originating HFA bond loans </a:t>
            </a:r>
            <a:r>
              <a:rPr lang="en-US" sz="2600">
                <a:latin typeface="Muli Regular" panose="020B0604020202020204" charset="0"/>
              </a:rPr>
              <a:t>and </a:t>
            </a:r>
            <a:r>
              <a:rPr lang="en-US" sz="2600" b="1">
                <a:latin typeface="Muli Regular" panose="020B0604020202020204" charset="0"/>
              </a:rPr>
              <a:t>more for originating constructions loans</a:t>
            </a:r>
            <a:r>
              <a:rPr lang="en-US" sz="2600">
                <a:latin typeface="Muli Regular" panose="020B0604020202020204" charset="0"/>
              </a:rPr>
              <a:t> than other types of loans</a:t>
            </a:r>
          </a:p>
          <a:p>
            <a:pPr marL="0" indent="0">
              <a:spcBef>
                <a:spcPts val="600"/>
              </a:spcBef>
              <a:spcAft>
                <a:spcPts val="600"/>
              </a:spcAft>
              <a:buNone/>
            </a:pPr>
            <a:endParaRPr lang="en-US" sz="2600">
              <a:latin typeface="Muli Regular" panose="020B0604020202020204" charset="0"/>
            </a:endParaRPr>
          </a:p>
          <a:p>
            <a:pPr>
              <a:spcBef>
                <a:spcPts val="600"/>
              </a:spcBef>
              <a:spcAft>
                <a:spcPts val="600"/>
              </a:spcAft>
            </a:pPr>
            <a:r>
              <a:rPr lang="en-US" sz="2600">
                <a:latin typeface="Muli Regular" panose="020B0604020202020204" charset="0"/>
              </a:rPr>
              <a:t>CFPB noted that Reg Z generally </a:t>
            </a:r>
            <a:r>
              <a:rPr lang="en-US" sz="2600" b="1">
                <a:latin typeface="Muli Regular" panose="020B0604020202020204" charset="0"/>
              </a:rPr>
              <a:t>prohibits compensating LOs based on the terms of a transaction </a:t>
            </a:r>
          </a:p>
          <a:p>
            <a:pPr marL="0" indent="0">
              <a:spcBef>
                <a:spcPts val="600"/>
              </a:spcBef>
              <a:spcAft>
                <a:spcPts val="600"/>
              </a:spcAft>
              <a:buNone/>
            </a:pPr>
            <a:endParaRPr lang="en-US" sz="2600" b="1">
              <a:latin typeface="Muli Regular" panose="020B0604020202020204" charset="0"/>
            </a:endParaRPr>
          </a:p>
          <a:p>
            <a:pPr>
              <a:spcBef>
                <a:spcPts val="600"/>
              </a:spcBef>
              <a:spcAft>
                <a:spcPts val="600"/>
              </a:spcAft>
            </a:pPr>
            <a:r>
              <a:rPr lang="en-US" sz="2600">
                <a:latin typeface="Muli Regular" panose="020B0604020202020204" charset="0"/>
              </a:rPr>
              <a:t>Cited to preamble to Rule where CFPB stated that is not “… permissible to differentiate compensation based on credit product type, since </a:t>
            </a:r>
            <a:r>
              <a:rPr lang="en-US" sz="2600" b="1">
                <a:latin typeface="Muli Regular" panose="020B0604020202020204" charset="0"/>
              </a:rPr>
              <a:t>products are simply a bundle of particular terms</a:t>
            </a:r>
            <a:r>
              <a:rPr lang="en-US" sz="2600">
                <a:latin typeface="Muli Regular" panose="020B0604020202020204" charset="0"/>
              </a:rPr>
              <a:t>”</a:t>
            </a:r>
          </a:p>
          <a:p>
            <a:pPr marL="0" indent="0">
              <a:spcBef>
                <a:spcPts val="600"/>
              </a:spcBef>
              <a:spcAft>
                <a:spcPts val="600"/>
              </a:spcAft>
              <a:buNone/>
            </a:pPr>
            <a:endParaRPr lang="en-US" sz="2600">
              <a:latin typeface="Muli Regular" panose="020B0604020202020204" charset="0"/>
            </a:endParaRPr>
          </a:p>
          <a:p>
            <a:pPr>
              <a:spcBef>
                <a:spcPts val="600"/>
              </a:spcBef>
              <a:spcAft>
                <a:spcPts val="600"/>
              </a:spcAft>
            </a:pPr>
            <a:r>
              <a:rPr lang="en-US" sz="2600">
                <a:latin typeface="Muli Regular" panose="020B0604020202020204" charset="0"/>
              </a:rPr>
              <a:t>CFPB stated “</a:t>
            </a:r>
            <a:r>
              <a:rPr lang="en-US" sz="2600" b="1">
                <a:latin typeface="Muli Regular" panose="020B0604020202020204" charset="0"/>
              </a:rPr>
              <a:t>by compensating LOs differently </a:t>
            </a:r>
            <a:r>
              <a:rPr lang="en-US" sz="2600">
                <a:latin typeface="Muli Regular" panose="020B0604020202020204" charset="0"/>
              </a:rPr>
              <a:t>based on whether the loan was an HFA loan or construction loan, the </a:t>
            </a:r>
            <a:r>
              <a:rPr lang="en-US" sz="2600" b="1">
                <a:latin typeface="Muli Regular" panose="020B0604020202020204" charset="0"/>
              </a:rPr>
              <a:t>lenders compensated LOs based on the terms of the transaction </a:t>
            </a:r>
            <a:r>
              <a:rPr lang="en-US" sz="2600">
                <a:latin typeface="Muli Regular" panose="020B0604020202020204" charset="0"/>
              </a:rPr>
              <a:t>because the compensation would have been different if the terms of the transaction had been different”</a:t>
            </a:r>
          </a:p>
        </p:txBody>
      </p:sp>
    </p:spTree>
    <p:extLst>
      <p:ext uri="{BB962C8B-B14F-4D97-AF65-F5344CB8AC3E}">
        <p14:creationId xmlns:p14="http://schemas.microsoft.com/office/powerpoint/2010/main" val="970706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CFPB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marL="0" lvl="0" indent="0">
              <a:spcAft>
                <a:spcPts val="600"/>
              </a:spcAft>
              <a:buNone/>
            </a:pPr>
            <a:r>
              <a:rPr lang="en-US" sz="2600" b="1" u="sng">
                <a:latin typeface="Muli Regular" panose="020B0604020202020204" charset="0"/>
              </a:rPr>
              <a:t>CFPB Compliance Bulletin 2016-03: Detecting &amp; Preventing Consumer Harm from Production Incentives</a:t>
            </a:r>
          </a:p>
          <a:p>
            <a:pPr lvl="0">
              <a:spcAft>
                <a:spcPts val="600"/>
              </a:spcAft>
            </a:pPr>
            <a:r>
              <a:rPr lang="en-US" sz="2000">
                <a:latin typeface="Muli Regular" panose="020B0604020202020204" charset="0"/>
              </a:rPr>
              <a:t>“Companies may apply … production incentives, including sales and other incentives, (“</a:t>
            </a:r>
            <a:r>
              <a:rPr lang="en-US" sz="2000" b="1">
                <a:latin typeface="Muli Regular" panose="020B0604020202020204" charset="0"/>
              </a:rPr>
              <a:t>incentives</a:t>
            </a:r>
            <a:r>
              <a:rPr lang="en-US" sz="2000">
                <a:latin typeface="Muli Regular" panose="020B0604020202020204" charset="0"/>
              </a:rPr>
              <a:t>”) to employees or service providers or both. The </a:t>
            </a:r>
            <a:r>
              <a:rPr lang="en-US" sz="2000" b="1">
                <a:latin typeface="Muli Regular" panose="020B0604020202020204" charset="0"/>
              </a:rPr>
              <a:t>risks these incentives may pose to consumers are significant </a:t>
            </a:r>
            <a:r>
              <a:rPr lang="en-US" sz="2000">
                <a:latin typeface="Muli Regular" panose="020B0604020202020204" charset="0"/>
              </a:rPr>
              <a:t>and both the intended and unintended effects of incentives can be complex…”</a:t>
            </a:r>
          </a:p>
          <a:p>
            <a:pPr lvl="0">
              <a:spcAft>
                <a:spcPts val="600"/>
              </a:spcAft>
            </a:pPr>
            <a:r>
              <a:rPr lang="en-US" sz="2000">
                <a:latin typeface="Muli Regular" panose="020B0604020202020204" charset="0"/>
              </a:rPr>
              <a:t>Examples of problematic activities CFPB has found during examinations include:</a:t>
            </a:r>
          </a:p>
          <a:p>
            <a:pPr lvl="1">
              <a:spcAft>
                <a:spcPts val="600"/>
              </a:spcAft>
            </a:pPr>
            <a:r>
              <a:rPr lang="en-US" sz="1900" b="1">
                <a:latin typeface="Muli Regular" panose="020B0604020202020204" charset="0"/>
              </a:rPr>
              <a:t>Paying compensation based on the terms or conditions of transactions (such as interest rate) </a:t>
            </a:r>
            <a:r>
              <a:rPr lang="en-US" sz="1900">
                <a:latin typeface="Muli Regular" panose="020B0604020202020204" charset="0"/>
              </a:rPr>
              <a:t>may encourage employees or service providers to overcharge consumers, to place them in less favorable products than they qualify for, </a:t>
            </a:r>
            <a:r>
              <a:rPr lang="en-US" sz="1900" b="1">
                <a:latin typeface="Muli Regular" panose="020B0604020202020204" charset="0"/>
              </a:rPr>
              <a:t>or to sell them more credit </a:t>
            </a:r>
            <a:r>
              <a:rPr lang="en-US" sz="1900">
                <a:latin typeface="Muli Regular" panose="020B0604020202020204" charset="0"/>
              </a:rPr>
              <a:t>or services </a:t>
            </a:r>
            <a:r>
              <a:rPr lang="en-US" sz="1900" b="1">
                <a:latin typeface="Muli Regular" panose="020B0604020202020204" charset="0"/>
              </a:rPr>
              <a:t>than they had requested or needed</a:t>
            </a:r>
          </a:p>
          <a:p>
            <a:pPr lvl="1">
              <a:spcAft>
                <a:spcPts val="600"/>
              </a:spcAft>
            </a:pPr>
            <a:r>
              <a:rPr lang="en-US" sz="1900" b="1">
                <a:latin typeface="Muli Regular" panose="020B0604020202020204" charset="0"/>
              </a:rPr>
              <a:t>Paying more compensation for some types of transactions than for others that were or could have been offered to meet consumer needs</a:t>
            </a:r>
            <a:r>
              <a:rPr lang="en-US" sz="1900">
                <a:latin typeface="Muli Regular" panose="020B0604020202020204" charset="0"/>
              </a:rPr>
              <a:t>, which could lead employees or service providers </a:t>
            </a:r>
            <a:r>
              <a:rPr lang="en-US" sz="1900" b="1">
                <a:latin typeface="Muli Regular" panose="020B0604020202020204" charset="0"/>
              </a:rPr>
              <a:t>to steer consumers </a:t>
            </a:r>
            <a:r>
              <a:rPr lang="en-US" sz="1900">
                <a:latin typeface="Muli Regular" panose="020B0604020202020204" charset="0"/>
              </a:rPr>
              <a:t>to transactions not in their interests</a:t>
            </a:r>
          </a:p>
          <a:p>
            <a:pPr lvl="0">
              <a:spcAft>
                <a:spcPts val="600"/>
              </a:spcAft>
            </a:pPr>
            <a:r>
              <a:rPr lang="en-US" sz="2000">
                <a:latin typeface="Muli Regular" panose="020B0604020202020204" charset="0"/>
              </a:rPr>
              <a:t>CFPB stated examples include </a:t>
            </a:r>
            <a:r>
              <a:rPr lang="en-US" sz="2000" b="1" u="sng">
                <a:latin typeface="Muli Regular" panose="020B0604020202020204" charset="0"/>
              </a:rPr>
              <a:t>violations of UDAAP </a:t>
            </a:r>
            <a:r>
              <a:rPr lang="en-US" sz="2000">
                <a:latin typeface="Muli Regular" panose="020B0604020202020204" charset="0"/>
              </a:rPr>
              <a:t>and other federal consumer financial laws (e.g., TILA &amp; FCRA)</a:t>
            </a:r>
          </a:p>
          <a:p>
            <a:pPr lvl="0">
              <a:spcAft>
                <a:spcPts val="600"/>
              </a:spcAft>
            </a:pPr>
            <a:r>
              <a:rPr lang="en-US" sz="2000">
                <a:latin typeface="Muli Regular" panose="020B0604020202020204" charset="0"/>
              </a:rPr>
              <a:t>Whether conduct like that described in Bulletin violates Federal consumer financial law </a:t>
            </a:r>
            <a:r>
              <a:rPr lang="en-US" sz="2000" b="1">
                <a:latin typeface="Muli Regular" panose="020B0604020202020204" charset="0"/>
              </a:rPr>
              <a:t>will depend on all relevant facts </a:t>
            </a:r>
          </a:p>
          <a:p>
            <a:pPr lvl="0">
              <a:spcAft>
                <a:spcPts val="600"/>
              </a:spcAft>
            </a:pPr>
            <a:r>
              <a:rPr lang="en-US" sz="2000">
                <a:latin typeface="Muli Regular" panose="020B0604020202020204" charset="0"/>
              </a:rPr>
              <a:t>Entities that choose to utilize incentives must institute </a:t>
            </a:r>
            <a:r>
              <a:rPr lang="en-US" sz="2000" b="1">
                <a:latin typeface="Muli Regular" panose="020B0604020202020204" charset="0"/>
              </a:rPr>
              <a:t>effective controls </a:t>
            </a:r>
            <a:r>
              <a:rPr lang="en-US" sz="2000">
                <a:latin typeface="Muli Regular" panose="020B0604020202020204" charset="0"/>
              </a:rPr>
              <a:t>for the risks these programs may pose to consumers</a:t>
            </a:r>
          </a:p>
          <a:p>
            <a:pPr lvl="0">
              <a:spcAft>
                <a:spcPts val="600"/>
              </a:spcAft>
            </a:pPr>
            <a:r>
              <a:rPr lang="en-US" sz="2000">
                <a:latin typeface="Muli Regular" panose="020B0604020202020204" charset="0"/>
              </a:rPr>
              <a:t>CFPB emphasized a robust </a:t>
            </a:r>
            <a:r>
              <a:rPr lang="en-US" sz="2000" b="1">
                <a:latin typeface="Muli Regular" panose="020B0604020202020204" charset="0"/>
              </a:rPr>
              <a:t>CMS is necessary to detect and prevent violations </a:t>
            </a:r>
            <a:r>
              <a:rPr lang="en-US" sz="2000">
                <a:latin typeface="Muli Regular" panose="020B0604020202020204" charset="0"/>
              </a:rPr>
              <a:t>of Federal consumer financial law </a:t>
            </a:r>
          </a:p>
          <a:p>
            <a:pPr lvl="1">
              <a:spcAft>
                <a:spcPts val="600"/>
              </a:spcAft>
            </a:pPr>
            <a:r>
              <a:rPr lang="en-US" sz="1900">
                <a:latin typeface="Muli Regular" panose="020B0604020202020204" charset="0"/>
              </a:rPr>
              <a:t>An entity’s </a:t>
            </a:r>
            <a:r>
              <a:rPr lang="en-US" sz="1900" b="1">
                <a:latin typeface="Muli Regular" panose="020B0604020202020204" charset="0"/>
              </a:rPr>
              <a:t>CMS should reflect the risk, nature, and significance of the incentive programs </a:t>
            </a:r>
            <a:r>
              <a:rPr lang="en-US" sz="1900">
                <a:latin typeface="Muli Regular" panose="020B0604020202020204" charset="0"/>
              </a:rPr>
              <a:t>to which they apply</a:t>
            </a:r>
          </a:p>
          <a:p>
            <a:pPr lvl="1">
              <a:spcAft>
                <a:spcPts val="600"/>
              </a:spcAft>
            </a:pPr>
            <a:r>
              <a:rPr lang="en-US" sz="1900" b="1">
                <a:latin typeface="Muli Regular" panose="020B0604020202020204" charset="0"/>
              </a:rPr>
              <a:t>Strictest controls will be necessary where incentives </a:t>
            </a:r>
            <a:r>
              <a:rPr lang="en-US" sz="1900">
                <a:latin typeface="Muli Regular" panose="020B0604020202020204" charset="0"/>
              </a:rPr>
              <a:t>concern products or services less likely to benefit consumers or that have a higher potential to lead to consumer harm, </a:t>
            </a:r>
            <a:r>
              <a:rPr lang="en-US" sz="1900" b="1">
                <a:latin typeface="Muli Regular" panose="020B0604020202020204" charset="0"/>
              </a:rPr>
              <a:t>reward outcomes that do not necessarily align with consumer interests</a:t>
            </a:r>
            <a:r>
              <a:rPr lang="en-US" sz="1900">
                <a:latin typeface="Muli Regular" panose="020B0604020202020204" charset="0"/>
              </a:rPr>
              <a:t>, or </a:t>
            </a:r>
            <a:r>
              <a:rPr lang="en-US" sz="1900" b="1">
                <a:latin typeface="Muli Regular" panose="020B0604020202020204" charset="0"/>
              </a:rPr>
              <a:t>implicate a significant proportion of employee compensation</a:t>
            </a:r>
          </a:p>
        </p:txBody>
      </p:sp>
    </p:spTree>
    <p:extLst>
      <p:ext uri="{BB962C8B-B14F-4D97-AF65-F5344CB8AC3E}">
        <p14:creationId xmlns:p14="http://schemas.microsoft.com/office/powerpoint/2010/main" val="1684985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UDAAP</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marL="0" indent="0">
              <a:buNone/>
            </a:pPr>
            <a:r>
              <a:rPr lang="en-US" b="1">
                <a:latin typeface="Muli Regular" panose="020B0604020202020204" charset="0"/>
                <a:cs typeface="Muli Regular" panose="020B0604020202020204" charset="0"/>
              </a:rPr>
              <a:t>Unfair, Deceptive, or Abusive Acts or Practices (UDAAP) </a:t>
            </a:r>
          </a:p>
          <a:p>
            <a:pPr lvl="0"/>
            <a:endParaRPr lang="en-US" sz="1100">
              <a:latin typeface="Muli Regular" panose="020B0604020202020204" charset="0"/>
              <a:cs typeface="Muli Regular" panose="020B0604020202020204" charset="0"/>
            </a:endParaRPr>
          </a:p>
          <a:p>
            <a:pPr lvl="0"/>
            <a:r>
              <a:rPr lang="en-US" sz="2800" b="1" i="1" u="sng">
                <a:latin typeface="Muli Regular" panose="020B0604020202020204" charset="0"/>
                <a:cs typeface="Muli Regular" panose="020B0604020202020204" charset="0"/>
              </a:rPr>
              <a:t>Unfair</a:t>
            </a:r>
            <a:r>
              <a:rPr lang="en-US" sz="2800">
                <a:latin typeface="Muli Regular" panose="020B0604020202020204" charset="0"/>
                <a:cs typeface="Muli Regular" panose="020B0604020202020204" charset="0"/>
              </a:rPr>
              <a:t> - An act or practice is “</a:t>
            </a:r>
            <a:r>
              <a:rPr lang="en-US" sz="2800" b="1">
                <a:latin typeface="Muli Regular" panose="020B0604020202020204" charset="0"/>
                <a:cs typeface="Muli Regular" panose="020B0604020202020204" charset="0"/>
              </a:rPr>
              <a:t>unfair</a:t>
            </a:r>
            <a:r>
              <a:rPr lang="en-US" sz="2800">
                <a:latin typeface="Muli Regular" panose="020B0604020202020204" charset="0"/>
                <a:cs typeface="Muli Regular" panose="020B0604020202020204" charset="0"/>
              </a:rPr>
              <a:t>” when:</a:t>
            </a:r>
          </a:p>
          <a:p>
            <a:pPr lvl="1"/>
            <a:r>
              <a:rPr lang="en-US" sz="2000">
                <a:latin typeface="Muli Regular" panose="020B0604020202020204" charset="0"/>
                <a:cs typeface="Muli Regular" panose="020B0604020202020204" charset="0"/>
              </a:rPr>
              <a:t>It causes or is likely to cause </a:t>
            </a:r>
            <a:r>
              <a:rPr lang="en-US" sz="2000" i="1">
                <a:latin typeface="Muli Regular" panose="020B0604020202020204" charset="0"/>
                <a:cs typeface="Muli Regular" panose="020B0604020202020204" charset="0"/>
              </a:rPr>
              <a:t>substantial injury </a:t>
            </a:r>
            <a:r>
              <a:rPr lang="en-US" sz="2000">
                <a:latin typeface="Muli Regular" panose="020B0604020202020204" charset="0"/>
                <a:cs typeface="Muli Regular" panose="020B0604020202020204" charset="0"/>
              </a:rPr>
              <a:t>to consumers;</a:t>
            </a:r>
          </a:p>
          <a:p>
            <a:pPr lvl="1"/>
            <a:r>
              <a:rPr lang="en-US" sz="2000">
                <a:latin typeface="Muli Regular" panose="020B0604020202020204" charset="0"/>
                <a:cs typeface="Muli Regular" panose="020B0604020202020204" charset="0"/>
              </a:rPr>
              <a:t>The injury is not </a:t>
            </a:r>
            <a:r>
              <a:rPr lang="en-US" sz="2000" i="1">
                <a:latin typeface="Muli Regular" panose="020B0604020202020204" charset="0"/>
                <a:cs typeface="Muli Regular" panose="020B0604020202020204" charset="0"/>
              </a:rPr>
              <a:t>reasonably</a:t>
            </a:r>
            <a:r>
              <a:rPr lang="en-US" sz="2000">
                <a:latin typeface="Muli Regular" panose="020B0604020202020204" charset="0"/>
                <a:cs typeface="Muli Regular" panose="020B0604020202020204" charset="0"/>
              </a:rPr>
              <a:t> avoidable by consumers; and</a:t>
            </a:r>
          </a:p>
          <a:p>
            <a:pPr lvl="1"/>
            <a:r>
              <a:rPr lang="en-US" sz="2000">
                <a:latin typeface="Muli Regular" panose="020B0604020202020204" charset="0"/>
                <a:cs typeface="Muli Regular" panose="020B0604020202020204" charset="0"/>
              </a:rPr>
              <a:t>The injury is not outweighed by countervailing benefits to consumers or to competition</a:t>
            </a:r>
            <a:r>
              <a:rPr lang="en-US" sz="2400">
                <a:latin typeface="Muli Regular" panose="020B0604020202020204" charset="0"/>
                <a:cs typeface="Muli Regular" panose="020B0604020202020204" charset="0"/>
              </a:rPr>
              <a:t>.</a:t>
            </a:r>
          </a:p>
          <a:p>
            <a:pPr lvl="1"/>
            <a:endParaRPr lang="en-US" sz="1400">
              <a:latin typeface="Muli Regular" panose="020B0604020202020204" charset="0"/>
              <a:cs typeface="Muli Regular" panose="020B0604020202020204" charset="0"/>
            </a:endParaRPr>
          </a:p>
          <a:p>
            <a:pPr lvl="0"/>
            <a:r>
              <a:rPr lang="en-US" sz="2800" b="1" i="1" u="sng">
                <a:latin typeface="Muli Regular" panose="020B0604020202020204" charset="0"/>
                <a:cs typeface="Muli Regular" panose="020B0604020202020204" charset="0"/>
              </a:rPr>
              <a:t>Deceptive</a:t>
            </a:r>
            <a:r>
              <a:rPr lang="en-US" sz="2800">
                <a:latin typeface="Muli Regular" panose="020B0604020202020204" charset="0"/>
                <a:cs typeface="Muli Regular" panose="020B0604020202020204" charset="0"/>
              </a:rPr>
              <a:t> - An act or practice is “</a:t>
            </a:r>
            <a:r>
              <a:rPr lang="en-US" sz="2800" b="1">
                <a:latin typeface="Muli Regular" panose="020B0604020202020204" charset="0"/>
                <a:cs typeface="Muli Regular" panose="020B0604020202020204" charset="0"/>
              </a:rPr>
              <a:t>deceptive</a:t>
            </a:r>
            <a:r>
              <a:rPr lang="en-US" sz="2800">
                <a:latin typeface="Muli Regular" panose="020B0604020202020204" charset="0"/>
                <a:cs typeface="Muli Regular" panose="020B0604020202020204" charset="0"/>
              </a:rPr>
              <a:t>” when:</a:t>
            </a:r>
          </a:p>
          <a:p>
            <a:pPr lvl="1"/>
            <a:r>
              <a:rPr lang="en-US" sz="2000">
                <a:latin typeface="Muli Regular" panose="020B0604020202020204" charset="0"/>
                <a:cs typeface="Muli Regular" panose="020B0604020202020204" charset="0"/>
              </a:rPr>
              <a:t>The representation, omission, or practice misleads or is likely to </a:t>
            </a:r>
            <a:r>
              <a:rPr lang="en-US" sz="2000" i="1">
                <a:latin typeface="Muli Regular" panose="020B0604020202020204" charset="0"/>
                <a:cs typeface="Muli Regular" panose="020B0604020202020204" charset="0"/>
              </a:rPr>
              <a:t>mislead</a:t>
            </a:r>
            <a:r>
              <a:rPr lang="en-US" sz="2000">
                <a:latin typeface="Muli Regular" panose="020B0604020202020204" charset="0"/>
                <a:cs typeface="Muli Regular" panose="020B0604020202020204" charset="0"/>
              </a:rPr>
              <a:t> the consumer;</a:t>
            </a:r>
          </a:p>
          <a:p>
            <a:pPr lvl="1"/>
            <a:r>
              <a:rPr lang="en-US" sz="2000">
                <a:latin typeface="Muli Regular" panose="020B0604020202020204" charset="0"/>
                <a:cs typeface="Muli Regular" panose="020B0604020202020204" charset="0"/>
              </a:rPr>
              <a:t>The consumer’s interpretation of the representation, omission, act, or practice </a:t>
            </a:r>
            <a:r>
              <a:rPr lang="en-US" sz="2000" i="1">
                <a:latin typeface="Muli Regular" panose="020B0604020202020204" charset="0"/>
                <a:cs typeface="Muli Regular" panose="020B0604020202020204" charset="0"/>
              </a:rPr>
              <a:t>is reasonable</a:t>
            </a:r>
            <a:r>
              <a:rPr lang="en-US" sz="2000">
                <a:latin typeface="Muli Regular" panose="020B0604020202020204" charset="0"/>
                <a:cs typeface="Muli Regular" panose="020B0604020202020204" charset="0"/>
              </a:rPr>
              <a:t> under the circumstances; and</a:t>
            </a:r>
          </a:p>
          <a:p>
            <a:pPr lvl="1"/>
            <a:r>
              <a:rPr lang="en-US" sz="2000">
                <a:latin typeface="Muli Regular" panose="020B0604020202020204" charset="0"/>
                <a:cs typeface="Muli Regular" panose="020B0604020202020204" charset="0"/>
              </a:rPr>
              <a:t>The </a:t>
            </a:r>
            <a:r>
              <a:rPr lang="en-US" sz="2000" i="1">
                <a:latin typeface="Muli Regular" panose="020B0604020202020204" charset="0"/>
                <a:cs typeface="Muli Regular" panose="020B0604020202020204" charset="0"/>
              </a:rPr>
              <a:t>misleading</a:t>
            </a:r>
            <a:r>
              <a:rPr lang="en-US" sz="2000">
                <a:latin typeface="Muli Regular" panose="020B0604020202020204" charset="0"/>
                <a:cs typeface="Muli Regular" panose="020B0604020202020204" charset="0"/>
              </a:rPr>
              <a:t> representation, omission, or practice is material.</a:t>
            </a:r>
          </a:p>
          <a:p>
            <a:pPr marL="914400" lvl="2" indent="0">
              <a:buNone/>
            </a:pPr>
            <a:endParaRPr lang="en-US" sz="1400">
              <a:latin typeface="Muli Regular" panose="020B0604020202020204" charset="0"/>
              <a:cs typeface="Muli Regular" panose="020B0604020202020204" charset="0"/>
            </a:endParaRPr>
          </a:p>
          <a:p>
            <a:pPr lvl="0"/>
            <a:r>
              <a:rPr lang="en-US" sz="2800" b="1" i="1" u="sng">
                <a:latin typeface="Muli Regular" panose="020B0604020202020204" charset="0"/>
                <a:cs typeface="Muli Regular" panose="020B0604020202020204" charset="0"/>
              </a:rPr>
              <a:t>Abusive</a:t>
            </a:r>
            <a:r>
              <a:rPr lang="en-US" sz="2800">
                <a:latin typeface="Muli Regular" panose="020B0604020202020204" charset="0"/>
                <a:cs typeface="Muli Regular" panose="020B0604020202020204" charset="0"/>
              </a:rPr>
              <a:t> - An act or practice is “</a:t>
            </a:r>
            <a:r>
              <a:rPr lang="en-US" sz="2800" b="1">
                <a:latin typeface="Muli Regular" panose="020B0604020202020204" charset="0"/>
                <a:cs typeface="Muli Regular" panose="020B0604020202020204" charset="0"/>
              </a:rPr>
              <a:t>abusive</a:t>
            </a:r>
            <a:r>
              <a:rPr lang="en-US" sz="2800">
                <a:latin typeface="Muli Regular" panose="020B0604020202020204" charset="0"/>
                <a:cs typeface="Muli Regular" panose="020B0604020202020204" charset="0"/>
              </a:rPr>
              <a:t>” when it:</a:t>
            </a:r>
          </a:p>
          <a:p>
            <a:pPr lvl="1"/>
            <a:r>
              <a:rPr lang="en-US" sz="2000" i="1">
                <a:latin typeface="Muli Regular" panose="020B0604020202020204" charset="0"/>
                <a:cs typeface="Muli Regular" panose="020B0604020202020204" charset="0"/>
              </a:rPr>
              <a:t>Materially</a:t>
            </a:r>
            <a:r>
              <a:rPr lang="en-US" sz="2000">
                <a:latin typeface="Muli Regular" panose="020B0604020202020204" charset="0"/>
                <a:cs typeface="Muli Regular" panose="020B0604020202020204" charset="0"/>
              </a:rPr>
              <a:t> interferes with the ability of consumers to understand a term or condition of a consumer financial product or service; or</a:t>
            </a:r>
          </a:p>
          <a:p>
            <a:pPr lvl="1"/>
            <a:r>
              <a:rPr lang="en-US" sz="2000">
                <a:latin typeface="Muli Regular" panose="020B0604020202020204" charset="0"/>
                <a:cs typeface="Muli Regular" panose="020B0604020202020204" charset="0"/>
              </a:rPr>
              <a:t>Takes </a:t>
            </a:r>
            <a:r>
              <a:rPr lang="en-US" sz="2000" i="1">
                <a:latin typeface="Muli Regular" panose="020B0604020202020204" charset="0"/>
                <a:cs typeface="Muli Regular" panose="020B0604020202020204" charset="0"/>
              </a:rPr>
              <a:t>unreasonable advantage</a:t>
            </a:r>
            <a:r>
              <a:rPr lang="en-US" sz="2000">
                <a:latin typeface="Muli Regular" panose="020B0604020202020204" charset="0"/>
                <a:cs typeface="Muli Regular" panose="020B0604020202020204" charset="0"/>
              </a:rPr>
              <a:t> of:</a:t>
            </a:r>
          </a:p>
          <a:p>
            <a:pPr lvl="2"/>
            <a:r>
              <a:rPr lang="en-US" sz="2000">
                <a:latin typeface="Muli Regular" panose="020B0604020202020204" charset="0"/>
                <a:cs typeface="Muli Regular" panose="020B0604020202020204" charset="0"/>
              </a:rPr>
              <a:t>A lack of understanding on the part of the consumer of the </a:t>
            </a:r>
            <a:r>
              <a:rPr lang="en-US" sz="2000" i="1">
                <a:latin typeface="Muli Regular" panose="020B0604020202020204" charset="0"/>
                <a:cs typeface="Muli Regular" panose="020B0604020202020204" charset="0"/>
              </a:rPr>
              <a:t>material</a:t>
            </a:r>
            <a:r>
              <a:rPr lang="en-US" sz="2000">
                <a:latin typeface="Muli Regular" panose="020B0604020202020204" charset="0"/>
                <a:cs typeface="Muli Regular" panose="020B0604020202020204" charset="0"/>
              </a:rPr>
              <a:t> risks, costs, or conditions of the product or service;</a:t>
            </a:r>
          </a:p>
          <a:p>
            <a:pPr lvl="2"/>
            <a:r>
              <a:rPr lang="en-US" sz="2000">
                <a:latin typeface="Muli Regular" panose="020B0604020202020204" charset="0"/>
                <a:cs typeface="Muli Regular" panose="020B0604020202020204" charset="0"/>
              </a:rPr>
              <a:t>The inability of the consumer to protect the interests of the consumer in selecting or using a consumer financial product or service; or</a:t>
            </a:r>
          </a:p>
          <a:p>
            <a:pPr lvl="2"/>
            <a:r>
              <a:rPr lang="en-US" sz="2000">
                <a:latin typeface="Muli Regular" panose="020B0604020202020204" charset="0"/>
                <a:cs typeface="Muli Regular" panose="020B0604020202020204" charset="0"/>
              </a:rPr>
              <a:t>The </a:t>
            </a:r>
            <a:r>
              <a:rPr lang="en-US" sz="2000" i="1">
                <a:latin typeface="Muli Regular" panose="020B0604020202020204" charset="0"/>
                <a:cs typeface="Muli Regular" panose="020B0604020202020204" charset="0"/>
              </a:rPr>
              <a:t>reasonable</a:t>
            </a:r>
            <a:r>
              <a:rPr lang="en-US" sz="2000">
                <a:latin typeface="Muli Regular" panose="020B0604020202020204" charset="0"/>
                <a:cs typeface="Muli Regular" panose="020B0604020202020204" charset="0"/>
              </a:rPr>
              <a:t> reliance by the consumer on the covered person to act in the interests of the consumer.</a:t>
            </a:r>
            <a:endParaRPr lang="en-US"/>
          </a:p>
        </p:txBody>
      </p:sp>
    </p:spTree>
    <p:extLst>
      <p:ext uri="{BB962C8B-B14F-4D97-AF65-F5344CB8AC3E}">
        <p14:creationId xmlns:p14="http://schemas.microsoft.com/office/powerpoint/2010/main" val="229017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RESPA Section 8</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fontScale="92500" lnSpcReduction="10000"/>
          </a:bodyPr>
          <a:lstStyle/>
          <a:p>
            <a:pPr>
              <a:spcBef>
                <a:spcPts val="600"/>
              </a:spcBef>
              <a:spcAft>
                <a:spcPts val="600"/>
              </a:spcAft>
            </a:pPr>
            <a:r>
              <a:rPr lang="en-US" sz="2800" b="1">
                <a:latin typeface="Muli Regular" panose="020B0604020202020204" charset="0"/>
                <a:ea typeface="Geneva"/>
              </a:rPr>
              <a:t>Section 8(a)</a:t>
            </a:r>
            <a:endParaRPr lang="en-US" sz="2800">
              <a:latin typeface="Muli Regular" panose="020B0604020202020204" charset="0"/>
              <a:ea typeface="Geneva"/>
            </a:endParaRPr>
          </a:p>
          <a:p>
            <a:pPr lvl="1">
              <a:spcBef>
                <a:spcPts val="600"/>
              </a:spcBef>
              <a:spcAft>
                <a:spcPts val="600"/>
              </a:spcAft>
            </a:pPr>
            <a:r>
              <a:rPr lang="en-US" sz="2400">
                <a:latin typeface="Muli Regular" panose="020B0604020202020204" charset="0"/>
                <a:ea typeface="Geneva"/>
              </a:rPr>
              <a:t>Prohibits </a:t>
            </a:r>
            <a:r>
              <a:rPr lang="en-US" sz="2400" b="1">
                <a:latin typeface="Muli Regular" panose="020B0604020202020204" charset="0"/>
                <a:ea typeface="Geneva"/>
              </a:rPr>
              <a:t>giving or accepting any fee, kickback or thing of value </a:t>
            </a:r>
            <a:r>
              <a:rPr lang="en-US" sz="2400">
                <a:latin typeface="Muli Regular" panose="020B0604020202020204" charset="0"/>
                <a:ea typeface="Geneva"/>
              </a:rPr>
              <a:t>pursuant to any agreement or understanding that b</a:t>
            </a:r>
            <a:r>
              <a:rPr lang="en-US" sz="2400" b="1">
                <a:latin typeface="Muli Regular" panose="020B0604020202020204" charset="0"/>
                <a:ea typeface="Geneva"/>
              </a:rPr>
              <a:t>usiness incident to or a part of a real estate settlement service </a:t>
            </a:r>
            <a:r>
              <a:rPr lang="en-US" sz="2400">
                <a:latin typeface="Muli Regular" panose="020B0604020202020204" charset="0"/>
                <a:ea typeface="Geneva"/>
              </a:rPr>
              <a:t>involving a federally related mortgage loan </a:t>
            </a:r>
            <a:r>
              <a:rPr lang="en-US" sz="2400" b="1">
                <a:latin typeface="Muli Regular" panose="020B0604020202020204" charset="0"/>
                <a:ea typeface="Geneva"/>
              </a:rPr>
              <a:t>will be referred </a:t>
            </a:r>
            <a:r>
              <a:rPr lang="en-US" sz="2400">
                <a:latin typeface="Muli Regular" panose="020B0604020202020204" charset="0"/>
                <a:ea typeface="Geneva"/>
              </a:rPr>
              <a:t>to any person</a:t>
            </a:r>
          </a:p>
          <a:p>
            <a:pPr marL="1141413" lvl="2" indent="-342900">
              <a:spcBef>
                <a:spcPts val="600"/>
              </a:spcBef>
              <a:spcAft>
                <a:spcPts val="600"/>
              </a:spcAft>
            </a:pPr>
            <a:r>
              <a:rPr lang="en-US" kern="0">
                <a:latin typeface="Muli Regular" panose="020B0604020202020204" charset="0"/>
                <a:ea typeface="Geneva"/>
              </a:rPr>
              <a:t>Agreement or understanding may be established by a pattern, practice, or course of conduct</a:t>
            </a:r>
          </a:p>
          <a:p>
            <a:pPr marL="1141413" lvl="2" indent="-342900">
              <a:spcBef>
                <a:spcPts val="600"/>
              </a:spcBef>
              <a:spcAft>
                <a:spcPts val="600"/>
              </a:spcAft>
              <a:buFontTx/>
              <a:buChar char="–"/>
            </a:pPr>
            <a:endParaRPr lang="en-US" sz="1000" kern="0">
              <a:latin typeface="Muli Regular" panose="020B0604020202020204" charset="0"/>
              <a:ea typeface="Geneva"/>
            </a:endParaRPr>
          </a:p>
          <a:p>
            <a:pPr>
              <a:spcBef>
                <a:spcPts val="600"/>
              </a:spcBef>
              <a:spcAft>
                <a:spcPts val="600"/>
              </a:spcAft>
            </a:pPr>
            <a:r>
              <a:rPr lang="en-US" sz="2800" b="1">
                <a:latin typeface="Muli Regular" panose="020B0604020202020204" charset="0"/>
                <a:ea typeface="Geneva"/>
              </a:rPr>
              <a:t>Section 8(b)</a:t>
            </a:r>
            <a:endParaRPr lang="en-US" sz="2800">
              <a:latin typeface="Muli Regular" panose="020B0604020202020204" charset="0"/>
              <a:ea typeface="Geneva"/>
            </a:endParaRPr>
          </a:p>
          <a:p>
            <a:pPr lvl="1">
              <a:spcBef>
                <a:spcPts val="600"/>
              </a:spcBef>
              <a:spcAft>
                <a:spcPts val="600"/>
              </a:spcAft>
            </a:pPr>
            <a:r>
              <a:rPr lang="en-US" sz="2400" b="1">
                <a:latin typeface="Muli Regular" panose="020B0604020202020204" charset="0"/>
                <a:ea typeface="Geneva"/>
              </a:rPr>
              <a:t>Prohibits giving or accepting any portion/split/percentage of any charge </a:t>
            </a:r>
            <a:r>
              <a:rPr lang="en-US" sz="2400">
                <a:latin typeface="Muli Regular" panose="020B0604020202020204" charset="0"/>
                <a:ea typeface="Geneva"/>
              </a:rPr>
              <a:t>made or received for the rendering of real estate settlement services in connection with a transaction involving a federally related mortgage loan </a:t>
            </a:r>
            <a:r>
              <a:rPr lang="en-US" sz="2400" b="1">
                <a:latin typeface="Muli Regular" panose="020B0604020202020204" charset="0"/>
                <a:ea typeface="Geneva"/>
              </a:rPr>
              <a:t>other than for services actually performed</a:t>
            </a:r>
          </a:p>
          <a:p>
            <a:pPr marL="457200" lvl="1" indent="0">
              <a:spcBef>
                <a:spcPts val="600"/>
              </a:spcBef>
              <a:spcAft>
                <a:spcPts val="600"/>
              </a:spcAft>
              <a:buNone/>
            </a:pPr>
            <a:endParaRPr lang="en-US" sz="1000">
              <a:latin typeface="Muli Regular" panose="020B0604020202020204" charset="0"/>
              <a:ea typeface="Geneva"/>
            </a:endParaRPr>
          </a:p>
          <a:p>
            <a:pPr>
              <a:spcBef>
                <a:spcPts val="600"/>
              </a:spcBef>
              <a:spcAft>
                <a:spcPts val="300"/>
              </a:spcAft>
            </a:pPr>
            <a:r>
              <a:rPr lang="en-US" sz="2800" b="1">
                <a:latin typeface="Muli Regular" panose="020B0604020202020204" charset="0"/>
                <a:ea typeface="Geneva"/>
              </a:rPr>
              <a:t>Referral</a:t>
            </a:r>
          </a:p>
          <a:p>
            <a:pPr lvl="1">
              <a:spcBef>
                <a:spcPts val="600"/>
              </a:spcBef>
              <a:spcAft>
                <a:spcPts val="300"/>
              </a:spcAft>
            </a:pPr>
            <a:r>
              <a:rPr lang="en-US" sz="2400" kern="0">
                <a:latin typeface="Muli Regular" panose="020B0604020202020204" charset="0"/>
                <a:ea typeface="Geneva"/>
              </a:rPr>
              <a:t>Essentially any action directed to a consumer that influences him/her to select a particular settlement service provider </a:t>
            </a:r>
          </a:p>
          <a:p>
            <a:pPr lvl="1">
              <a:spcBef>
                <a:spcPts val="600"/>
              </a:spcBef>
              <a:spcAft>
                <a:spcPts val="300"/>
              </a:spcAft>
            </a:pPr>
            <a:r>
              <a:rPr lang="en-US" sz="2400" kern="0">
                <a:latin typeface="Muli Regular" panose="020B0604020202020204" charset="0"/>
                <a:ea typeface="Geneva"/>
              </a:rPr>
              <a:t>Also includes “required use” of a particular provider</a:t>
            </a:r>
          </a:p>
          <a:p>
            <a:pPr marL="341313" lvl="1" indent="0">
              <a:spcBef>
                <a:spcPts val="600"/>
              </a:spcBef>
              <a:spcAft>
                <a:spcPts val="600"/>
              </a:spcAft>
              <a:buNone/>
            </a:pPr>
            <a:endParaRPr lang="en-US" sz="1000">
              <a:latin typeface="Muli Regular" panose="020B0604020202020204" charset="0"/>
              <a:ea typeface="Geneva"/>
            </a:endParaRPr>
          </a:p>
          <a:p>
            <a:pPr marL="228600" lvl="0" indent="-228600" defTabSz="457200"/>
            <a:r>
              <a:rPr lang="en-US" sz="2800" b="1">
                <a:latin typeface="Muli Regular" panose="020B0604020202020204" charset="0"/>
                <a:cs typeface="Arial" panose="020B0604020202020204" pitchFamily="34" charset="0"/>
              </a:rPr>
              <a:t>Section 8(c) </a:t>
            </a:r>
            <a:r>
              <a:rPr lang="en-US" sz="2800">
                <a:latin typeface="Muli Regular" panose="020B0604020202020204" charset="0"/>
                <a:cs typeface="Arial" panose="020B0604020202020204" pitchFamily="34" charset="0"/>
              </a:rPr>
              <a:t>contains several exceptions to the prohibitions in 8(a) &amp; (b), including:</a:t>
            </a:r>
          </a:p>
          <a:p>
            <a:pPr marL="628650" lvl="1" indent="-228600" defTabSz="457200"/>
            <a:r>
              <a:rPr lang="en-US" sz="2400">
                <a:latin typeface="Muli Regular" panose="020B0604020202020204" charset="0"/>
                <a:cs typeface="Arial" panose="020B0604020202020204" pitchFamily="34" charset="0"/>
              </a:rPr>
              <a:t>Payment to any person of a bona fide salary or compensation or other payment for goods or facilities actually furnished or for services actually performed</a:t>
            </a:r>
          </a:p>
        </p:txBody>
      </p:sp>
    </p:spTree>
    <p:extLst>
      <p:ext uri="{BB962C8B-B14F-4D97-AF65-F5344CB8AC3E}">
        <p14:creationId xmlns:p14="http://schemas.microsoft.com/office/powerpoint/2010/main" val="1525039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RESPA Section 8 Violations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rmAutofit/>
          </a:bodyPr>
          <a:lstStyle/>
          <a:p>
            <a:pPr>
              <a:lnSpc>
                <a:spcPct val="100000"/>
              </a:lnSpc>
              <a:spcBef>
                <a:spcPts val="600"/>
              </a:spcBef>
              <a:spcAft>
                <a:spcPts val="600"/>
              </a:spcAft>
            </a:pPr>
            <a:r>
              <a:rPr lang="en-US" sz="2800">
                <a:latin typeface="Muli Regular" panose="020B0604020202020204" charset="0"/>
              </a:rPr>
              <a:t>Unlike violations of other RESPA provisions, § 8 violations may result in </a:t>
            </a:r>
            <a:r>
              <a:rPr lang="en-US" sz="2800" b="1">
                <a:latin typeface="Muli Regular" panose="020B0604020202020204" charset="0"/>
              </a:rPr>
              <a:t>criminal penalties </a:t>
            </a:r>
            <a:r>
              <a:rPr lang="en-US" sz="2800">
                <a:latin typeface="Muli Regular" panose="020B0604020202020204" charset="0"/>
              </a:rPr>
              <a:t>as well as substantial </a:t>
            </a:r>
            <a:r>
              <a:rPr lang="en-US" sz="2800" b="1">
                <a:latin typeface="Muli Regular" panose="020B0604020202020204" charset="0"/>
              </a:rPr>
              <a:t>civil penalties</a:t>
            </a:r>
          </a:p>
          <a:p>
            <a:pPr lvl="1">
              <a:lnSpc>
                <a:spcPct val="100000"/>
              </a:lnSpc>
              <a:spcBef>
                <a:spcPts val="600"/>
              </a:spcBef>
              <a:spcAft>
                <a:spcPts val="600"/>
              </a:spcAft>
            </a:pPr>
            <a:r>
              <a:rPr lang="en-US">
                <a:latin typeface="Muli Regular" panose="020B0604020202020204" charset="0"/>
              </a:rPr>
              <a:t>E.g., fines of up to $10,000, imprisonment for up to a year, treble damages</a:t>
            </a:r>
          </a:p>
          <a:p>
            <a:pPr marL="457200" lvl="1" indent="0">
              <a:lnSpc>
                <a:spcPct val="100000"/>
              </a:lnSpc>
              <a:spcBef>
                <a:spcPts val="600"/>
              </a:spcBef>
              <a:spcAft>
                <a:spcPts val="600"/>
              </a:spcAft>
              <a:buNone/>
            </a:pPr>
            <a:endParaRPr lang="en-US">
              <a:latin typeface="Muli Regular" panose="020B0604020202020204" charset="0"/>
            </a:endParaRPr>
          </a:p>
          <a:p>
            <a:pPr>
              <a:lnSpc>
                <a:spcPct val="100000"/>
              </a:lnSpc>
              <a:spcBef>
                <a:spcPts val="600"/>
              </a:spcBef>
              <a:spcAft>
                <a:spcPts val="600"/>
              </a:spcAft>
            </a:pPr>
            <a:r>
              <a:rPr lang="en-US" sz="2800">
                <a:latin typeface="Muli Regular" panose="020B0604020202020204" charset="0"/>
              </a:rPr>
              <a:t>Violations of RESPA § 8 also expose </a:t>
            </a:r>
            <a:r>
              <a:rPr lang="en-US" sz="2800" b="1">
                <a:latin typeface="Muli Regular" panose="020B0604020202020204" charset="0"/>
              </a:rPr>
              <a:t>both</a:t>
            </a:r>
            <a:r>
              <a:rPr lang="en-US" sz="2800">
                <a:latin typeface="Muli Regular" panose="020B0604020202020204" charset="0"/>
              </a:rPr>
              <a:t> corporate entities </a:t>
            </a:r>
            <a:r>
              <a:rPr lang="en-US" sz="2800" b="1">
                <a:latin typeface="Muli Regular" panose="020B0604020202020204" charset="0"/>
              </a:rPr>
              <a:t>and </a:t>
            </a:r>
            <a:r>
              <a:rPr lang="en-US" sz="2800">
                <a:latin typeface="Muli Regular" panose="020B0604020202020204" charset="0"/>
              </a:rPr>
              <a:t>their individual employees to </a:t>
            </a:r>
            <a:r>
              <a:rPr lang="en-US" sz="2800" b="1">
                <a:latin typeface="Muli Regular" panose="020B0604020202020204" charset="0"/>
              </a:rPr>
              <a:t>significant potential liability </a:t>
            </a:r>
            <a:r>
              <a:rPr lang="en-US" sz="2800">
                <a:latin typeface="Muli Regular" panose="020B0604020202020204" charset="0"/>
              </a:rPr>
              <a:t>under RESPA &amp; Consumer Financial Protection Act (CFPA)</a:t>
            </a:r>
          </a:p>
          <a:p>
            <a:pPr marL="0" indent="0">
              <a:lnSpc>
                <a:spcPct val="100000"/>
              </a:lnSpc>
              <a:spcBef>
                <a:spcPts val="600"/>
              </a:spcBef>
              <a:spcAft>
                <a:spcPts val="600"/>
              </a:spcAft>
              <a:buNone/>
            </a:pPr>
            <a:endParaRPr lang="en-US" sz="2800">
              <a:latin typeface="Muli Regular" panose="020B0604020202020204" charset="0"/>
            </a:endParaRPr>
          </a:p>
          <a:p>
            <a:pPr>
              <a:lnSpc>
                <a:spcPct val="100000"/>
              </a:lnSpc>
              <a:spcBef>
                <a:spcPts val="600"/>
              </a:spcBef>
              <a:spcAft>
                <a:spcPts val="600"/>
              </a:spcAft>
            </a:pPr>
            <a:r>
              <a:rPr lang="en-US" sz="2800" b="1">
                <a:latin typeface="Muli Regular" panose="020B0604020202020204" charset="0"/>
              </a:rPr>
              <a:t>Both parties </a:t>
            </a:r>
            <a:r>
              <a:rPr lang="en-US" sz="2800">
                <a:latin typeface="Muli Regular" panose="020B0604020202020204" charset="0"/>
              </a:rPr>
              <a:t>to a prohibited relationship under RESPA § 8 are subject to its restrictions (i.e., </a:t>
            </a:r>
            <a:r>
              <a:rPr lang="en-US" sz="2800" b="1">
                <a:latin typeface="Muli Regular" panose="020B0604020202020204" charset="0"/>
              </a:rPr>
              <a:t>“[n]o person shall give </a:t>
            </a:r>
            <a:r>
              <a:rPr lang="en-US" sz="2800">
                <a:latin typeface="Muli Regular" panose="020B0604020202020204" charset="0"/>
              </a:rPr>
              <a:t>and </a:t>
            </a:r>
            <a:r>
              <a:rPr lang="en-US" sz="2800" b="1">
                <a:latin typeface="Muli Regular" panose="020B0604020202020204" charset="0"/>
              </a:rPr>
              <a:t>no person shall accept </a:t>
            </a:r>
            <a:r>
              <a:rPr lang="en-US" sz="2800">
                <a:latin typeface="Muli Regular" panose="020B0604020202020204" charset="0"/>
              </a:rPr>
              <a:t>any fee, kickback or other thing of value” in exchange for a referral), therefore either or both parties may be liable for any violations</a:t>
            </a:r>
          </a:p>
        </p:txBody>
      </p:sp>
    </p:spTree>
    <p:extLst>
      <p:ext uri="{BB962C8B-B14F-4D97-AF65-F5344CB8AC3E}">
        <p14:creationId xmlns:p14="http://schemas.microsoft.com/office/powerpoint/2010/main" val="362323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130629"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spc="-200">
                <a:solidFill>
                  <a:srgbClr val="191919"/>
                </a:solidFill>
                <a:latin typeface="Muli Bold Bold"/>
              </a:rPr>
              <a:t>Agenda</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a:spcBef>
                <a:spcPct val="0"/>
              </a:spcBef>
            </a:pPr>
            <a:r>
              <a:rPr lang="en-US" sz="2400" b="1">
                <a:latin typeface="Muli Regular" panose="020B0604020202020204" charset="0"/>
              </a:rPr>
              <a:t>LO Comp Rule </a:t>
            </a:r>
          </a:p>
          <a:p>
            <a:pPr lvl="1">
              <a:spcBef>
                <a:spcPct val="0"/>
              </a:spcBef>
            </a:pPr>
            <a:r>
              <a:rPr lang="en-US" sz="2400">
                <a:latin typeface="Muli Regular" panose="020B0604020202020204" charset="0"/>
              </a:rPr>
              <a:t>LO Comp Rule Background</a:t>
            </a:r>
          </a:p>
          <a:p>
            <a:pPr lvl="1">
              <a:spcBef>
                <a:spcPct val="0"/>
              </a:spcBef>
            </a:pPr>
            <a:r>
              <a:rPr lang="en-US" sz="2400">
                <a:latin typeface="Muli Regular" panose="020B0604020202020204" charset="0"/>
              </a:rPr>
              <a:t>Three Main Prohibitions</a:t>
            </a:r>
          </a:p>
          <a:p>
            <a:pPr lvl="1">
              <a:spcBef>
                <a:spcPct val="0"/>
              </a:spcBef>
            </a:pPr>
            <a:r>
              <a:rPr lang="en-US" sz="2400">
                <a:latin typeface="Muli Regular" panose="020B0604020202020204" charset="0"/>
              </a:rPr>
              <a:t>Covered Loans and Persons</a:t>
            </a:r>
          </a:p>
          <a:p>
            <a:pPr lvl="1">
              <a:spcBef>
                <a:spcPct val="0"/>
              </a:spcBef>
            </a:pPr>
            <a:r>
              <a:rPr lang="en-US" sz="2400">
                <a:latin typeface="Muli Regular" panose="020B0604020202020204" charset="0"/>
              </a:rPr>
              <a:t>First Prohibition: Comp Based on Term or Proxy</a:t>
            </a:r>
          </a:p>
          <a:p>
            <a:pPr lvl="1">
              <a:spcBef>
                <a:spcPct val="0"/>
              </a:spcBef>
            </a:pPr>
            <a:r>
              <a:rPr lang="en-US" sz="2400">
                <a:latin typeface="Muli Regular" panose="020B0604020202020204" charset="0"/>
              </a:rPr>
              <a:t>Permissible Comp Plans</a:t>
            </a:r>
          </a:p>
          <a:p>
            <a:pPr lvl="1">
              <a:spcBef>
                <a:spcPct val="0"/>
              </a:spcBef>
            </a:pPr>
            <a:r>
              <a:rPr lang="en-US" sz="2400">
                <a:latin typeface="Muli Regular" panose="020B0604020202020204" charset="0"/>
              </a:rPr>
              <a:t>Impermissible Comp Plans</a:t>
            </a:r>
          </a:p>
          <a:p>
            <a:pPr lvl="1">
              <a:spcBef>
                <a:spcPct val="0"/>
              </a:spcBef>
            </a:pPr>
            <a:r>
              <a:rPr lang="en-US" sz="2400">
                <a:latin typeface="Muli Regular" panose="020B0604020202020204" charset="0"/>
              </a:rPr>
              <a:t>Limited Exceptions</a:t>
            </a:r>
          </a:p>
          <a:p>
            <a:pPr lvl="1">
              <a:spcBef>
                <a:spcPct val="0"/>
              </a:spcBef>
            </a:pPr>
            <a:r>
              <a:rPr lang="en-US" sz="2400">
                <a:latin typeface="Muli Regular" panose="020B0604020202020204" charset="0"/>
              </a:rPr>
              <a:t>Second Prohibition: Dual Compensation</a:t>
            </a:r>
          </a:p>
          <a:p>
            <a:pPr lvl="1">
              <a:spcBef>
                <a:spcPct val="0"/>
              </a:spcBef>
            </a:pPr>
            <a:r>
              <a:rPr lang="en-US" sz="2400">
                <a:latin typeface="Muli Regular" panose="020B0604020202020204" charset="0"/>
              </a:rPr>
              <a:t>Third Prohibition: No Steering</a:t>
            </a:r>
          </a:p>
          <a:p>
            <a:pPr lvl="1">
              <a:spcBef>
                <a:spcPct val="0"/>
              </a:spcBef>
            </a:pPr>
            <a:r>
              <a:rPr lang="en-US" sz="2400">
                <a:latin typeface="Muli Regular" panose="020B0604020202020204" charset="0"/>
              </a:rPr>
              <a:t>Record Keeping</a:t>
            </a:r>
          </a:p>
          <a:p>
            <a:pPr lvl="1">
              <a:spcBef>
                <a:spcPct val="0"/>
              </a:spcBef>
            </a:pPr>
            <a:r>
              <a:rPr lang="en-US" sz="2400">
                <a:latin typeface="Muli Regular" panose="020B0604020202020204" charset="0"/>
              </a:rPr>
              <a:t>LO Comp Violations</a:t>
            </a:r>
          </a:p>
          <a:p>
            <a:pPr>
              <a:spcBef>
                <a:spcPct val="0"/>
              </a:spcBef>
            </a:pPr>
            <a:r>
              <a:rPr lang="en-US" sz="2400" b="1">
                <a:latin typeface="Muli Regular" panose="020B0604020202020204" charset="0"/>
              </a:rPr>
              <a:t>CFPB Guidance</a:t>
            </a:r>
          </a:p>
          <a:p>
            <a:pPr>
              <a:spcBef>
                <a:spcPct val="0"/>
              </a:spcBef>
            </a:pPr>
            <a:r>
              <a:rPr lang="en-US" sz="2400" b="1">
                <a:latin typeface="Muli Regular" panose="020B0604020202020204" charset="0"/>
              </a:rPr>
              <a:t>UDAAP</a:t>
            </a:r>
          </a:p>
          <a:p>
            <a:pPr>
              <a:spcBef>
                <a:spcPct val="0"/>
              </a:spcBef>
            </a:pPr>
            <a:r>
              <a:rPr lang="en-US" sz="2400" b="1">
                <a:latin typeface="Muli Regular" panose="020B0604020202020204" charset="0"/>
              </a:rPr>
              <a:t>RESPA Section 8</a:t>
            </a:r>
          </a:p>
          <a:p>
            <a:pPr lvl="1">
              <a:spcBef>
                <a:spcPct val="0"/>
              </a:spcBef>
            </a:pPr>
            <a:r>
              <a:rPr lang="en-US" sz="2400">
                <a:latin typeface="Muli Regular" panose="020B0604020202020204" charset="0"/>
              </a:rPr>
              <a:t>RESPA Section 8 Violations</a:t>
            </a:r>
          </a:p>
          <a:p>
            <a:pPr lvl="1">
              <a:spcBef>
                <a:spcPct val="0"/>
              </a:spcBef>
            </a:pPr>
            <a:r>
              <a:rPr lang="en-US" sz="2400">
                <a:latin typeface="Muli Regular" panose="020B0604020202020204" charset="0"/>
              </a:rPr>
              <a:t>HUD RESPA Section 8 Guidance</a:t>
            </a:r>
          </a:p>
          <a:p>
            <a:pPr>
              <a:spcBef>
                <a:spcPct val="0"/>
              </a:spcBef>
            </a:pPr>
            <a:r>
              <a:rPr lang="en-US" sz="2400" b="1">
                <a:latin typeface="Muli Regular" panose="020B0604020202020204" charset="0"/>
              </a:rPr>
              <a:t>FDIC Guidance</a:t>
            </a:r>
          </a:p>
          <a:p>
            <a:pPr>
              <a:spcBef>
                <a:spcPct val="0"/>
              </a:spcBef>
            </a:pPr>
            <a:r>
              <a:rPr lang="en-US" sz="2400" b="1">
                <a:latin typeface="Muli Regular" panose="020B0604020202020204" charset="0"/>
              </a:rPr>
              <a:t>NRMLA Code of Ethics</a:t>
            </a:r>
          </a:p>
          <a:p>
            <a:pPr>
              <a:spcBef>
                <a:spcPct val="0"/>
              </a:spcBef>
            </a:pPr>
            <a:r>
              <a:rPr lang="en-US" sz="2400" b="1">
                <a:latin typeface="Muli Regular" panose="020B0604020202020204" charset="0"/>
              </a:rPr>
              <a:t>Questions</a:t>
            </a:r>
          </a:p>
          <a:p>
            <a:pPr>
              <a:spcBef>
                <a:spcPct val="0"/>
              </a:spcBef>
            </a:pPr>
            <a:endParaRPr lang="en-US">
              <a:latin typeface="Muli Regular" panose="020B0604020202020204" charset="0"/>
            </a:endParaRPr>
          </a:p>
          <a:p>
            <a:pPr lvl="1">
              <a:spcBef>
                <a:spcPct val="0"/>
              </a:spcBef>
            </a:pPr>
            <a:endParaRPr lang="en-US">
              <a:latin typeface="Muli Regular" panose="020B0604020202020204" charset="0"/>
            </a:endParaRPr>
          </a:p>
          <a:p>
            <a:pPr lvl="1">
              <a:spcBef>
                <a:spcPct val="0"/>
              </a:spcBef>
            </a:pPr>
            <a:endParaRPr lang="en-US">
              <a:latin typeface="Muli Regular" panose="020B0604020202020204" charset="0"/>
            </a:endParaRPr>
          </a:p>
          <a:p>
            <a:pPr lvl="2">
              <a:spcBef>
                <a:spcPct val="0"/>
              </a:spcBef>
            </a:pPr>
            <a:endParaRPr lang="en-US">
              <a:latin typeface="Muli Regular" panose="020B0604020202020204" charset="0"/>
            </a:endParaRPr>
          </a:p>
          <a:p>
            <a:pPr lvl="1">
              <a:spcBef>
                <a:spcPct val="0"/>
              </a:spcBef>
            </a:pPr>
            <a:endParaRPr lang="en-US">
              <a:latin typeface="Muli Regular" panose="020B0604020202020204" charset="0"/>
            </a:endParaRPr>
          </a:p>
          <a:p>
            <a:pPr lvl="1">
              <a:spcBef>
                <a:spcPct val="0"/>
              </a:spcBef>
            </a:pPr>
            <a:endParaRPr lang="en-US" b="1">
              <a:latin typeface="Muli Regular" panose="020B0604020202020204" charset="0"/>
            </a:endParaRPr>
          </a:p>
          <a:p>
            <a:pPr lvl="1">
              <a:spcBef>
                <a:spcPct val="0"/>
              </a:spcBef>
            </a:pPr>
            <a:endParaRPr lang="en-US" b="1">
              <a:latin typeface="Muli Regular" panose="020B0604020202020204" charset="0"/>
            </a:endParaRPr>
          </a:p>
          <a:p>
            <a:pPr lvl="1">
              <a:spcBef>
                <a:spcPct val="0"/>
              </a:spcBef>
            </a:pPr>
            <a:endParaRPr lang="en-US" b="1">
              <a:latin typeface="Muli Regular" panose="020B0604020202020204" charset="0"/>
            </a:endParaRPr>
          </a:p>
        </p:txBody>
      </p:sp>
    </p:spTree>
    <p:extLst>
      <p:ext uri="{BB962C8B-B14F-4D97-AF65-F5344CB8AC3E}">
        <p14:creationId xmlns:p14="http://schemas.microsoft.com/office/powerpoint/2010/main" val="3765164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HUD RESPA Section 8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64277" y="1790700"/>
            <a:ext cx="16070580" cy="7391400"/>
          </a:xfrm>
        </p:spPr>
        <p:txBody>
          <a:bodyPr>
            <a:normAutofit fontScale="92500" lnSpcReduction="10000"/>
          </a:bodyPr>
          <a:lstStyle/>
          <a:p>
            <a:pPr marL="0" indent="0">
              <a:lnSpc>
                <a:spcPct val="110000"/>
              </a:lnSpc>
              <a:spcBef>
                <a:spcPct val="0"/>
              </a:spcBef>
              <a:spcAft>
                <a:spcPts val="300"/>
              </a:spcAft>
              <a:buNone/>
            </a:pPr>
            <a:r>
              <a:rPr lang="en-US" sz="3000" b="1" u="sng">
                <a:latin typeface="Muli Regular" panose="020B0604020202020204" charset="0"/>
                <a:ea typeface="Geneva"/>
              </a:rPr>
              <a:t>RESPA SOP 1999-1: Regarding Lender Payments to Mortgage Brokers (March 1999)</a:t>
            </a:r>
          </a:p>
          <a:p>
            <a:pPr marL="0" indent="0">
              <a:lnSpc>
                <a:spcPct val="110000"/>
              </a:lnSpc>
              <a:spcBef>
                <a:spcPct val="0"/>
              </a:spcBef>
              <a:spcAft>
                <a:spcPts val="300"/>
              </a:spcAft>
              <a:buNone/>
            </a:pPr>
            <a:endParaRPr lang="en-US" sz="400" b="1">
              <a:latin typeface="Muli Regular" panose="020B0604020202020204" charset="0"/>
              <a:ea typeface="Geneva"/>
            </a:endParaRPr>
          </a:p>
          <a:p>
            <a:pPr>
              <a:lnSpc>
                <a:spcPct val="110000"/>
              </a:lnSpc>
              <a:spcBef>
                <a:spcPct val="0"/>
              </a:spcBef>
              <a:spcAft>
                <a:spcPts val="300"/>
              </a:spcAft>
            </a:pPr>
            <a:r>
              <a:rPr lang="en-US" sz="2600">
                <a:latin typeface="Muli Regular" panose="020B0604020202020204" charset="0"/>
              </a:rPr>
              <a:t>Determining whether a payment from a lender to a mortgage broker is permissible under Section 8 of RESPA:</a:t>
            </a:r>
          </a:p>
          <a:p>
            <a:pPr lvl="1">
              <a:lnSpc>
                <a:spcPct val="110000"/>
              </a:lnSpc>
              <a:spcBef>
                <a:spcPct val="0"/>
              </a:spcBef>
              <a:spcAft>
                <a:spcPts val="300"/>
              </a:spcAft>
            </a:pPr>
            <a:r>
              <a:rPr lang="en-US" sz="2200" u="sng">
                <a:latin typeface="Muli Regular" panose="020B0604020202020204" charset="0"/>
              </a:rPr>
              <a:t>1</a:t>
            </a:r>
            <a:r>
              <a:rPr lang="en-US" sz="2200" u="sng" baseline="30000">
                <a:latin typeface="Muli Regular" panose="020B0604020202020204" charset="0"/>
              </a:rPr>
              <a:t>st</a:t>
            </a:r>
            <a:r>
              <a:rPr lang="en-US" sz="2200" u="sng">
                <a:latin typeface="Muli Regular" panose="020B0604020202020204" charset="0"/>
              </a:rPr>
              <a:t> Question: </a:t>
            </a:r>
            <a:r>
              <a:rPr lang="en-US" sz="2200" b="1">
                <a:latin typeface="Muli Regular" panose="020B0604020202020204" charset="0"/>
              </a:rPr>
              <a:t>Whether goods </a:t>
            </a:r>
            <a:r>
              <a:rPr lang="en-US" sz="2200">
                <a:latin typeface="Muli Regular" panose="020B0604020202020204" charset="0"/>
              </a:rPr>
              <a:t>were </a:t>
            </a:r>
            <a:r>
              <a:rPr lang="en-US" sz="2200" b="1">
                <a:latin typeface="Muli Regular" panose="020B0604020202020204" charset="0"/>
              </a:rPr>
              <a:t>actually furnished or </a:t>
            </a:r>
            <a:r>
              <a:rPr lang="en-US" sz="2200">
                <a:latin typeface="Muli Regular" panose="020B0604020202020204" charset="0"/>
              </a:rPr>
              <a:t>services were </a:t>
            </a:r>
            <a:r>
              <a:rPr lang="en-US" sz="2200" b="1">
                <a:latin typeface="Muli Regular" panose="020B0604020202020204" charset="0"/>
              </a:rPr>
              <a:t>actually performed for compensation </a:t>
            </a:r>
            <a:r>
              <a:rPr lang="en-US" sz="2200">
                <a:latin typeface="Muli Regular" panose="020B0604020202020204" charset="0"/>
              </a:rPr>
              <a:t>paid</a:t>
            </a:r>
          </a:p>
          <a:p>
            <a:pPr lvl="1">
              <a:lnSpc>
                <a:spcPct val="110000"/>
              </a:lnSpc>
              <a:spcBef>
                <a:spcPct val="0"/>
              </a:spcBef>
              <a:spcAft>
                <a:spcPts val="300"/>
              </a:spcAft>
            </a:pPr>
            <a:r>
              <a:rPr lang="en-US" sz="2200" u="sng">
                <a:latin typeface="Muli Regular" panose="020B0604020202020204" charset="0"/>
                <a:ea typeface="Geneva"/>
              </a:rPr>
              <a:t>2</a:t>
            </a:r>
            <a:r>
              <a:rPr lang="en-US" sz="2200" u="sng" baseline="30000">
                <a:latin typeface="Muli Regular" panose="020B0604020202020204" charset="0"/>
                <a:ea typeface="Geneva"/>
              </a:rPr>
              <a:t>nd</a:t>
            </a:r>
            <a:r>
              <a:rPr lang="en-US" sz="2200" u="sng">
                <a:latin typeface="Muli Regular" panose="020B0604020202020204" charset="0"/>
                <a:ea typeface="Geneva"/>
              </a:rPr>
              <a:t> Question</a:t>
            </a:r>
            <a:r>
              <a:rPr lang="en-US" sz="2200">
                <a:latin typeface="Muli Regular" panose="020B0604020202020204" charset="0"/>
                <a:ea typeface="Geneva"/>
              </a:rPr>
              <a:t>: </a:t>
            </a:r>
            <a:r>
              <a:rPr lang="en-US" sz="2200" b="1">
                <a:latin typeface="Muli Regular" panose="020B0604020202020204" charset="0"/>
                <a:ea typeface="Geneva"/>
              </a:rPr>
              <a:t>Whether</a:t>
            </a:r>
            <a:r>
              <a:rPr lang="en-US" sz="2200">
                <a:latin typeface="Muli Regular" panose="020B0604020202020204" charset="0"/>
                <a:ea typeface="Geneva"/>
              </a:rPr>
              <a:t> </a:t>
            </a:r>
            <a:r>
              <a:rPr lang="en-US" sz="2200" b="1">
                <a:latin typeface="Muli Regular" panose="020B0604020202020204" charset="0"/>
                <a:ea typeface="Geneva"/>
              </a:rPr>
              <a:t>payments are reasonably related to value </a:t>
            </a:r>
            <a:r>
              <a:rPr lang="en-US" sz="2200">
                <a:latin typeface="Muli Regular" panose="020B0604020202020204" charset="0"/>
                <a:ea typeface="Geneva"/>
              </a:rPr>
              <a:t>of goods actually furnished or services actually performed</a:t>
            </a:r>
          </a:p>
          <a:p>
            <a:pPr marL="457200" lvl="1" indent="0">
              <a:lnSpc>
                <a:spcPct val="110000"/>
              </a:lnSpc>
              <a:spcBef>
                <a:spcPct val="0"/>
              </a:spcBef>
              <a:spcAft>
                <a:spcPts val="300"/>
              </a:spcAft>
              <a:buNone/>
            </a:pPr>
            <a:endParaRPr lang="en-US" sz="1800">
              <a:latin typeface="Muli Regular" panose="020B0604020202020204" charset="0"/>
              <a:ea typeface="Geneva"/>
            </a:endParaRPr>
          </a:p>
          <a:p>
            <a:pPr>
              <a:lnSpc>
                <a:spcPct val="110000"/>
              </a:lnSpc>
              <a:spcBef>
                <a:spcPct val="0"/>
              </a:spcBef>
              <a:spcAft>
                <a:spcPts val="300"/>
              </a:spcAft>
            </a:pPr>
            <a:r>
              <a:rPr lang="en-US" sz="2600" b="1">
                <a:latin typeface="Muli Regular" panose="020B0604020202020204" charset="0"/>
                <a:ea typeface="Geneva"/>
              </a:rPr>
              <a:t>For 1</a:t>
            </a:r>
            <a:r>
              <a:rPr lang="en-US" sz="2600" b="1" baseline="30000">
                <a:latin typeface="Muli Regular" panose="020B0604020202020204" charset="0"/>
                <a:ea typeface="Geneva"/>
              </a:rPr>
              <a:t>st</a:t>
            </a:r>
            <a:r>
              <a:rPr lang="en-US" sz="2600" b="1">
                <a:latin typeface="Muli Regular" panose="020B0604020202020204" charset="0"/>
                <a:ea typeface="Geneva"/>
              </a:rPr>
              <a:t> Question, determine whether compensable services were performed (</a:t>
            </a:r>
            <a:r>
              <a:rPr lang="en-US" sz="2600" b="1" u="sng">
                <a:latin typeface="Muli Regular" panose="020B0604020202020204" charset="0"/>
                <a:ea typeface="Geneva"/>
              </a:rPr>
              <a:t>taking app plus 5 activities test</a:t>
            </a:r>
            <a:r>
              <a:rPr lang="en-US" sz="2600" b="1">
                <a:latin typeface="Muli Regular" panose="020B0604020202020204" charset="0"/>
                <a:ea typeface="Geneva"/>
              </a:rPr>
              <a:t>):</a:t>
            </a:r>
          </a:p>
          <a:p>
            <a:pPr lvl="1">
              <a:lnSpc>
                <a:spcPct val="110000"/>
              </a:lnSpc>
              <a:spcBef>
                <a:spcPct val="0"/>
              </a:spcBef>
              <a:spcAft>
                <a:spcPts val="300"/>
              </a:spcAft>
            </a:pPr>
            <a:r>
              <a:rPr lang="en-US" sz="2200" b="1">
                <a:latin typeface="Muli Regular" panose="020B0604020202020204" charset="0"/>
              </a:rPr>
              <a:t>Taking information </a:t>
            </a:r>
            <a:r>
              <a:rPr lang="en-US" sz="2200">
                <a:latin typeface="Muli Regular" panose="020B0604020202020204" charset="0"/>
              </a:rPr>
              <a:t>from the borrower and </a:t>
            </a:r>
            <a:r>
              <a:rPr lang="en-US" sz="2200" b="1">
                <a:latin typeface="Muli Regular" panose="020B0604020202020204" charset="0"/>
              </a:rPr>
              <a:t>filling out the application </a:t>
            </a:r>
          </a:p>
          <a:p>
            <a:pPr lvl="1">
              <a:lnSpc>
                <a:spcPct val="110000"/>
              </a:lnSpc>
              <a:spcBef>
                <a:spcPct val="0"/>
              </a:spcBef>
              <a:spcAft>
                <a:spcPts val="300"/>
              </a:spcAft>
            </a:pPr>
            <a:r>
              <a:rPr lang="en-US" sz="2200" b="1">
                <a:latin typeface="Muli Regular" panose="020B0604020202020204" charset="0"/>
              </a:rPr>
              <a:t>Analyzing </a:t>
            </a:r>
            <a:r>
              <a:rPr lang="en-US" sz="2200">
                <a:latin typeface="Muli Regular" panose="020B0604020202020204" charset="0"/>
              </a:rPr>
              <a:t>borrower’s</a:t>
            </a:r>
            <a:r>
              <a:rPr lang="en-US" sz="2200" b="1">
                <a:latin typeface="Muli Regular" panose="020B0604020202020204" charset="0"/>
              </a:rPr>
              <a:t> </a:t>
            </a:r>
            <a:r>
              <a:rPr lang="en-US" sz="2200">
                <a:latin typeface="Muli Regular" panose="020B0604020202020204" charset="0"/>
              </a:rPr>
              <a:t>income and debt and </a:t>
            </a:r>
            <a:r>
              <a:rPr lang="en-US" sz="2200" b="1">
                <a:latin typeface="Muli Regular" panose="020B0604020202020204" charset="0"/>
              </a:rPr>
              <a:t>prequalifying borrower </a:t>
            </a:r>
            <a:r>
              <a:rPr lang="en-US" sz="2200">
                <a:latin typeface="Muli Regular" panose="020B0604020202020204" charset="0"/>
              </a:rPr>
              <a:t>to determine how much borrower can afford </a:t>
            </a:r>
          </a:p>
          <a:p>
            <a:pPr lvl="1">
              <a:lnSpc>
                <a:spcPct val="110000"/>
              </a:lnSpc>
              <a:spcBef>
                <a:spcPct val="0"/>
              </a:spcBef>
              <a:spcAft>
                <a:spcPts val="300"/>
              </a:spcAft>
            </a:pPr>
            <a:r>
              <a:rPr lang="en-US" sz="2200" b="1">
                <a:latin typeface="Muli Regular" panose="020B0604020202020204" charset="0"/>
              </a:rPr>
              <a:t>Educating </a:t>
            </a:r>
            <a:r>
              <a:rPr lang="en-US" sz="2200">
                <a:latin typeface="Muli Regular" panose="020B0604020202020204" charset="0"/>
              </a:rPr>
              <a:t>borrower</a:t>
            </a:r>
            <a:r>
              <a:rPr lang="en-US" sz="2200" b="1">
                <a:latin typeface="Muli Regular" panose="020B0604020202020204" charset="0"/>
              </a:rPr>
              <a:t> </a:t>
            </a:r>
            <a:r>
              <a:rPr lang="en-US" sz="2200">
                <a:latin typeface="Muli Regular" panose="020B0604020202020204" charset="0"/>
              </a:rPr>
              <a:t>in home buying/financing process, </a:t>
            </a:r>
            <a:r>
              <a:rPr lang="en-US" sz="2200" b="1">
                <a:latin typeface="Muli Regular" panose="020B0604020202020204" charset="0"/>
              </a:rPr>
              <a:t>advising</a:t>
            </a:r>
            <a:r>
              <a:rPr lang="en-US" sz="2200">
                <a:latin typeface="Muli Regular" panose="020B0604020202020204" charset="0"/>
              </a:rPr>
              <a:t> them about different types of loan products and their costs</a:t>
            </a:r>
          </a:p>
          <a:p>
            <a:pPr lvl="1">
              <a:lnSpc>
                <a:spcPct val="110000"/>
              </a:lnSpc>
              <a:spcBef>
                <a:spcPct val="0"/>
              </a:spcBef>
              <a:spcAft>
                <a:spcPts val="300"/>
              </a:spcAft>
            </a:pPr>
            <a:r>
              <a:rPr lang="en-US" sz="2200" b="1">
                <a:latin typeface="Muli Regular" panose="020B0604020202020204" charset="0"/>
              </a:rPr>
              <a:t>Collecting</a:t>
            </a:r>
            <a:r>
              <a:rPr lang="en-US" sz="2200">
                <a:latin typeface="Muli Regular" panose="020B0604020202020204" charset="0"/>
              </a:rPr>
              <a:t> </a:t>
            </a:r>
            <a:r>
              <a:rPr lang="en-US" sz="2200" b="1">
                <a:latin typeface="Muli Regular" panose="020B0604020202020204" charset="0"/>
              </a:rPr>
              <a:t>financial information </a:t>
            </a:r>
            <a:r>
              <a:rPr lang="en-US" sz="2200">
                <a:latin typeface="Muli Regular" panose="020B0604020202020204" charset="0"/>
              </a:rPr>
              <a:t>and other related documents </a:t>
            </a:r>
            <a:r>
              <a:rPr lang="en-US" sz="2200" b="1">
                <a:latin typeface="Muli Regular" panose="020B0604020202020204" charset="0"/>
              </a:rPr>
              <a:t>as part of application process</a:t>
            </a:r>
          </a:p>
          <a:p>
            <a:pPr lvl="1">
              <a:lnSpc>
                <a:spcPct val="110000"/>
              </a:lnSpc>
              <a:spcBef>
                <a:spcPct val="0"/>
              </a:spcBef>
              <a:spcAft>
                <a:spcPts val="300"/>
              </a:spcAft>
            </a:pPr>
            <a:r>
              <a:rPr lang="en-US" sz="2200">
                <a:latin typeface="Muli Regular" panose="020B0604020202020204" charset="0"/>
              </a:rPr>
              <a:t>Initiating/ordering </a:t>
            </a:r>
            <a:r>
              <a:rPr lang="en-US" sz="2200" b="1">
                <a:latin typeface="Muli Regular" panose="020B0604020202020204" charset="0"/>
              </a:rPr>
              <a:t>VOEs and VODs </a:t>
            </a:r>
          </a:p>
          <a:p>
            <a:pPr lvl="1">
              <a:lnSpc>
                <a:spcPct val="110000"/>
              </a:lnSpc>
              <a:spcBef>
                <a:spcPct val="0"/>
              </a:spcBef>
              <a:spcAft>
                <a:spcPts val="300"/>
              </a:spcAft>
            </a:pPr>
            <a:r>
              <a:rPr lang="en-US" sz="2200">
                <a:latin typeface="Muli Regular" panose="020B0604020202020204" charset="0"/>
              </a:rPr>
              <a:t>Initiating/ordering </a:t>
            </a:r>
            <a:r>
              <a:rPr lang="en-US" sz="2200" b="1">
                <a:latin typeface="Muli Regular" panose="020B0604020202020204" charset="0"/>
              </a:rPr>
              <a:t>requests for </a:t>
            </a:r>
            <a:r>
              <a:rPr lang="en-US" sz="2200">
                <a:latin typeface="Muli Regular" panose="020B0604020202020204" charset="0"/>
              </a:rPr>
              <a:t>mortgage and </a:t>
            </a:r>
            <a:r>
              <a:rPr lang="en-US" sz="2200" b="1">
                <a:latin typeface="Muli Regular" panose="020B0604020202020204" charset="0"/>
              </a:rPr>
              <a:t>other loan verifications </a:t>
            </a:r>
          </a:p>
          <a:p>
            <a:pPr lvl="1">
              <a:lnSpc>
                <a:spcPct val="110000"/>
              </a:lnSpc>
              <a:spcBef>
                <a:spcPct val="0"/>
              </a:spcBef>
              <a:spcAft>
                <a:spcPts val="300"/>
              </a:spcAft>
            </a:pPr>
            <a:r>
              <a:rPr lang="en-US" sz="2200">
                <a:latin typeface="Muli Regular" panose="020B0604020202020204" charset="0"/>
              </a:rPr>
              <a:t>Initiating/ordering </a:t>
            </a:r>
            <a:r>
              <a:rPr lang="en-US" sz="2200" b="1">
                <a:latin typeface="Muli Regular" panose="020B0604020202020204" charset="0"/>
              </a:rPr>
              <a:t>appraisals</a:t>
            </a:r>
            <a:endParaRPr lang="en-US" sz="2200">
              <a:latin typeface="Muli Regular" panose="020B0604020202020204" charset="0"/>
            </a:endParaRPr>
          </a:p>
          <a:p>
            <a:pPr lvl="1">
              <a:lnSpc>
                <a:spcPct val="110000"/>
              </a:lnSpc>
              <a:spcBef>
                <a:spcPct val="0"/>
              </a:spcBef>
              <a:spcAft>
                <a:spcPts val="300"/>
              </a:spcAft>
            </a:pPr>
            <a:r>
              <a:rPr lang="en-US" sz="2200">
                <a:latin typeface="Muli Regular" panose="020B0604020202020204" charset="0"/>
              </a:rPr>
              <a:t>Initiating/ordering </a:t>
            </a:r>
            <a:r>
              <a:rPr lang="en-US" sz="2200" b="1">
                <a:latin typeface="Muli Regular" panose="020B0604020202020204" charset="0"/>
              </a:rPr>
              <a:t>inspections or engineering reports</a:t>
            </a:r>
          </a:p>
          <a:p>
            <a:pPr lvl="1">
              <a:lnSpc>
                <a:spcPct val="110000"/>
              </a:lnSpc>
              <a:spcBef>
                <a:spcPct val="0"/>
              </a:spcBef>
              <a:spcAft>
                <a:spcPts val="300"/>
              </a:spcAft>
            </a:pPr>
            <a:r>
              <a:rPr lang="en-US" sz="2200" b="1">
                <a:latin typeface="Muli Regular" panose="020B0604020202020204" charset="0"/>
              </a:rPr>
              <a:t>Providing disclosures </a:t>
            </a:r>
            <a:r>
              <a:rPr lang="en-US" sz="2200">
                <a:latin typeface="Muli Regular" panose="020B0604020202020204" charset="0"/>
              </a:rPr>
              <a:t>to the borrower; </a:t>
            </a:r>
          </a:p>
          <a:p>
            <a:pPr lvl="1">
              <a:lnSpc>
                <a:spcPct val="110000"/>
              </a:lnSpc>
              <a:spcBef>
                <a:spcPct val="0"/>
              </a:spcBef>
              <a:spcAft>
                <a:spcPts val="300"/>
              </a:spcAft>
            </a:pPr>
            <a:r>
              <a:rPr lang="en-US" sz="2200" b="1">
                <a:latin typeface="Muli Regular" panose="020B0604020202020204" charset="0"/>
              </a:rPr>
              <a:t>Assisting the borrower </a:t>
            </a:r>
            <a:r>
              <a:rPr lang="en-US" sz="2200">
                <a:latin typeface="Muli Regular" panose="020B0604020202020204" charset="0"/>
              </a:rPr>
              <a:t>in understanding and clearing </a:t>
            </a:r>
            <a:r>
              <a:rPr lang="en-US" sz="2200" b="1">
                <a:latin typeface="Muli Regular" panose="020B0604020202020204" charset="0"/>
              </a:rPr>
              <a:t>credit problems </a:t>
            </a:r>
          </a:p>
          <a:p>
            <a:pPr lvl="1">
              <a:lnSpc>
                <a:spcPct val="110000"/>
              </a:lnSpc>
              <a:spcBef>
                <a:spcPct val="0"/>
              </a:spcBef>
              <a:spcAft>
                <a:spcPts val="300"/>
              </a:spcAft>
            </a:pPr>
            <a:r>
              <a:rPr lang="en-US" sz="2200" b="1">
                <a:latin typeface="Muli Regular" panose="020B0604020202020204" charset="0"/>
              </a:rPr>
              <a:t>Maintaining regular contact </a:t>
            </a:r>
            <a:r>
              <a:rPr lang="en-US" sz="2200">
                <a:latin typeface="Muli Regular" panose="020B0604020202020204" charset="0"/>
              </a:rPr>
              <a:t>with borrower/parties, </a:t>
            </a:r>
            <a:r>
              <a:rPr lang="en-US" sz="2200" b="1">
                <a:latin typeface="Muli Regular" panose="020B0604020202020204" charset="0"/>
              </a:rPr>
              <a:t>appraising them of status </a:t>
            </a:r>
            <a:r>
              <a:rPr lang="en-US" sz="2200">
                <a:latin typeface="Muli Regular" panose="020B0604020202020204" charset="0"/>
              </a:rPr>
              <a:t>of app, and gathering additional info</a:t>
            </a:r>
          </a:p>
          <a:p>
            <a:pPr lvl="1">
              <a:lnSpc>
                <a:spcPct val="110000"/>
              </a:lnSpc>
              <a:spcBef>
                <a:spcPct val="0"/>
              </a:spcBef>
              <a:spcAft>
                <a:spcPts val="300"/>
              </a:spcAft>
            </a:pPr>
            <a:r>
              <a:rPr lang="en-US" sz="2200">
                <a:latin typeface="Muli Regular" panose="020B0604020202020204" charset="0"/>
              </a:rPr>
              <a:t>Ordering </a:t>
            </a:r>
            <a:r>
              <a:rPr lang="en-US" sz="2200" b="1">
                <a:latin typeface="Muli Regular" panose="020B0604020202020204" charset="0"/>
              </a:rPr>
              <a:t>legal documents</a:t>
            </a:r>
          </a:p>
          <a:p>
            <a:pPr lvl="1">
              <a:lnSpc>
                <a:spcPct val="110000"/>
              </a:lnSpc>
              <a:spcBef>
                <a:spcPct val="0"/>
              </a:spcBef>
              <a:spcAft>
                <a:spcPts val="300"/>
              </a:spcAft>
            </a:pPr>
            <a:r>
              <a:rPr lang="en-US" sz="2200" b="1">
                <a:latin typeface="Muli Regular" panose="020B0604020202020204" charset="0"/>
              </a:rPr>
              <a:t>Determining</a:t>
            </a:r>
            <a:r>
              <a:rPr lang="en-US" sz="2200">
                <a:latin typeface="Muli Regular" panose="020B0604020202020204" charset="0"/>
              </a:rPr>
              <a:t> whether the property was located in a </a:t>
            </a:r>
            <a:r>
              <a:rPr lang="en-US" sz="2200" b="1">
                <a:latin typeface="Muli Regular" panose="020B0604020202020204" charset="0"/>
              </a:rPr>
              <a:t>flood zone </a:t>
            </a:r>
            <a:r>
              <a:rPr lang="en-US" sz="2200">
                <a:latin typeface="Muli Regular" panose="020B0604020202020204" charset="0"/>
              </a:rPr>
              <a:t>or ordering such service</a:t>
            </a:r>
          </a:p>
          <a:p>
            <a:pPr lvl="1">
              <a:lnSpc>
                <a:spcPct val="110000"/>
              </a:lnSpc>
              <a:spcBef>
                <a:spcPct val="0"/>
              </a:spcBef>
              <a:spcAft>
                <a:spcPts val="300"/>
              </a:spcAft>
            </a:pPr>
            <a:r>
              <a:rPr lang="en-US" sz="2200">
                <a:latin typeface="Muli Regular" panose="020B0604020202020204" charset="0"/>
              </a:rPr>
              <a:t>Participating in the </a:t>
            </a:r>
            <a:r>
              <a:rPr lang="en-US" sz="2200" b="1">
                <a:latin typeface="Muli Regular" panose="020B0604020202020204" charset="0"/>
              </a:rPr>
              <a:t>loan closing</a:t>
            </a:r>
            <a:endParaRPr lang="en-US" sz="2200" b="1">
              <a:latin typeface="Muli Regular" panose="020B0604020202020204" charset="0"/>
              <a:ea typeface="Geneva"/>
            </a:endParaRPr>
          </a:p>
        </p:txBody>
      </p:sp>
    </p:spTree>
    <p:extLst>
      <p:ext uri="{BB962C8B-B14F-4D97-AF65-F5344CB8AC3E}">
        <p14:creationId xmlns:p14="http://schemas.microsoft.com/office/powerpoint/2010/main" val="1367217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94548"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HUD RESPA Section 8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ct val="0"/>
              </a:spcBef>
              <a:spcAft>
                <a:spcPts val="600"/>
              </a:spcAft>
              <a:buNone/>
            </a:pPr>
            <a:r>
              <a:rPr lang="en-US" sz="2800" b="1" u="sng">
                <a:latin typeface="Muli Regular" panose="020B0604020202020204" charset="0"/>
                <a:ea typeface="Geneva"/>
              </a:rPr>
              <a:t>RESPA SOP 1999-1: Regarding Lender Payments to Mortgage Brokers (cont’d)</a:t>
            </a:r>
            <a:endParaRPr lang="en-US" sz="2800" u="sng">
              <a:latin typeface="Muli Regular" panose="020B0604020202020204" charset="0"/>
              <a:ea typeface="Geneva"/>
            </a:endParaRPr>
          </a:p>
          <a:p>
            <a:pPr>
              <a:spcBef>
                <a:spcPts val="600"/>
              </a:spcBef>
              <a:spcAft>
                <a:spcPts val="1200"/>
              </a:spcAft>
            </a:pPr>
            <a:r>
              <a:rPr lang="en-US" sz="2400" b="1">
                <a:latin typeface="Muli Regular" panose="020B0604020202020204" charset="0"/>
                <a:ea typeface="Geneva"/>
              </a:rPr>
              <a:t>For 2</a:t>
            </a:r>
            <a:r>
              <a:rPr lang="en-US" sz="2400" b="1" baseline="30000">
                <a:latin typeface="Muli Regular" panose="020B0604020202020204" charset="0"/>
                <a:ea typeface="Geneva"/>
              </a:rPr>
              <a:t>nd</a:t>
            </a:r>
            <a:r>
              <a:rPr lang="en-US" sz="2400" b="1">
                <a:latin typeface="Muli Regular" panose="020B0604020202020204" charset="0"/>
                <a:ea typeface="Geneva"/>
              </a:rPr>
              <a:t> Question, determine whether compensation is reasonably related to value of goods or services:</a:t>
            </a:r>
          </a:p>
          <a:p>
            <a:pPr lvl="1">
              <a:spcBef>
                <a:spcPts val="600"/>
              </a:spcBef>
              <a:spcAft>
                <a:spcPts val="1200"/>
              </a:spcAft>
            </a:pPr>
            <a:r>
              <a:rPr lang="en-US" sz="2200" b="1">
                <a:latin typeface="Muli Regular" panose="020B0604020202020204" charset="0"/>
              </a:rPr>
              <a:t>Payments</a:t>
            </a:r>
            <a:r>
              <a:rPr lang="en-US" sz="2200">
                <a:latin typeface="Muli Regular" panose="020B0604020202020204" charset="0"/>
              </a:rPr>
              <a:t> must be commensurate with that amount </a:t>
            </a:r>
            <a:r>
              <a:rPr lang="en-US" sz="2200" b="1">
                <a:latin typeface="Muli Regular" panose="020B0604020202020204" charset="0"/>
              </a:rPr>
              <a:t>normally charged for similar services, goods or facilities</a:t>
            </a:r>
          </a:p>
          <a:p>
            <a:pPr lvl="1">
              <a:spcBef>
                <a:spcPts val="600"/>
              </a:spcBef>
              <a:spcAft>
                <a:spcPts val="1200"/>
              </a:spcAft>
            </a:pPr>
            <a:r>
              <a:rPr lang="en-US" sz="2200">
                <a:latin typeface="Muli Regular" panose="020B0604020202020204" charset="0"/>
              </a:rPr>
              <a:t>Analysis requires </a:t>
            </a:r>
            <a:r>
              <a:rPr lang="en-US" sz="2200" b="1">
                <a:latin typeface="Muli Regular" panose="020B0604020202020204" charset="0"/>
              </a:rPr>
              <a:t>careful consideration of fees</a:t>
            </a:r>
            <a:r>
              <a:rPr lang="en-US" sz="2200">
                <a:latin typeface="Muli Regular" panose="020B0604020202020204" charset="0"/>
              </a:rPr>
              <a:t> paid in relation </a:t>
            </a:r>
            <a:r>
              <a:rPr lang="en-US" sz="2200" b="1">
                <a:latin typeface="Muli Regular" panose="020B0604020202020204" charset="0"/>
              </a:rPr>
              <a:t>to price structures and practices in similar transactions </a:t>
            </a:r>
            <a:r>
              <a:rPr lang="en-US" sz="2200">
                <a:latin typeface="Muli Regular" panose="020B0604020202020204" charset="0"/>
              </a:rPr>
              <a:t>and in similar markets</a:t>
            </a:r>
          </a:p>
          <a:p>
            <a:pPr lvl="1">
              <a:spcBef>
                <a:spcPts val="600"/>
              </a:spcBef>
              <a:spcAft>
                <a:spcPts val="1200"/>
              </a:spcAft>
            </a:pPr>
            <a:r>
              <a:rPr lang="en-US" sz="2200" b="1">
                <a:latin typeface="Muli Regular" panose="020B0604020202020204" charset="0"/>
              </a:rPr>
              <a:t>If payment </a:t>
            </a:r>
            <a:r>
              <a:rPr lang="en-US" sz="2200">
                <a:latin typeface="Muli Regular" panose="020B0604020202020204" charset="0"/>
              </a:rPr>
              <a:t>or a portion thereof </a:t>
            </a:r>
            <a:r>
              <a:rPr lang="en-US" sz="2200" b="1">
                <a:latin typeface="Muli Regular" panose="020B0604020202020204" charset="0"/>
              </a:rPr>
              <a:t>bears no reasonable relationship </a:t>
            </a:r>
            <a:r>
              <a:rPr lang="en-US" sz="2200">
                <a:latin typeface="Muli Regular" panose="020B0604020202020204" charset="0"/>
              </a:rPr>
              <a:t>to the market value of goods or services provided, the </a:t>
            </a:r>
            <a:r>
              <a:rPr lang="en-US" sz="2200" b="1">
                <a:latin typeface="Muli Regular" panose="020B0604020202020204" charset="0"/>
              </a:rPr>
              <a:t>excess over the market rate </a:t>
            </a:r>
            <a:r>
              <a:rPr lang="en-US" sz="2200">
                <a:latin typeface="Muli Regular" panose="020B0604020202020204" charset="0"/>
              </a:rPr>
              <a:t>may be used as</a:t>
            </a:r>
            <a:r>
              <a:rPr lang="en-US" sz="2200" b="1">
                <a:latin typeface="Muli Regular" panose="020B0604020202020204" charset="0"/>
              </a:rPr>
              <a:t> evidence of a compensated referral or an unearned fee</a:t>
            </a:r>
            <a:r>
              <a:rPr lang="en-US" sz="2200">
                <a:latin typeface="Muli Regular" panose="020B0604020202020204" charset="0"/>
              </a:rPr>
              <a:t> in violation of RESPA</a:t>
            </a:r>
          </a:p>
          <a:p>
            <a:pPr lvl="1">
              <a:spcBef>
                <a:spcPts val="600"/>
              </a:spcBef>
              <a:spcAft>
                <a:spcPts val="1200"/>
              </a:spcAft>
            </a:pPr>
            <a:r>
              <a:rPr lang="en-US" sz="2200" b="1">
                <a:latin typeface="Muli Regular" panose="020B0604020202020204" charset="0"/>
              </a:rPr>
              <a:t>Market price </a:t>
            </a:r>
            <a:r>
              <a:rPr lang="en-US" sz="2200">
                <a:latin typeface="Muli Regular" panose="020B0604020202020204" charset="0"/>
              </a:rPr>
              <a:t>used to determine whether a particular payment meets the reasonableness test </a:t>
            </a:r>
            <a:r>
              <a:rPr lang="en-US" sz="2200" b="1">
                <a:latin typeface="Muli Regular" panose="020B0604020202020204" charset="0"/>
              </a:rPr>
              <a:t>may not include a referral fee or unearned fe</a:t>
            </a:r>
            <a:r>
              <a:rPr lang="en-US" sz="2200">
                <a:latin typeface="Muli Regular" panose="020B0604020202020204" charset="0"/>
              </a:rPr>
              <a:t>e, because such fees are prohibited by RESPA</a:t>
            </a:r>
          </a:p>
          <a:p>
            <a:pPr lvl="1">
              <a:spcBef>
                <a:spcPts val="600"/>
              </a:spcBef>
              <a:spcAft>
                <a:spcPts val="1200"/>
              </a:spcAft>
            </a:pPr>
            <a:r>
              <a:rPr lang="en-US" sz="2200">
                <a:latin typeface="Muli Regular" panose="020B0604020202020204" charset="0"/>
              </a:rPr>
              <a:t>In analyzing </a:t>
            </a:r>
            <a:r>
              <a:rPr lang="en-US" sz="2200" b="1">
                <a:latin typeface="Muli Regular" panose="020B0604020202020204" charset="0"/>
              </a:rPr>
              <a:t>whether lender payments to mortgage brokers comply with RESPA</a:t>
            </a:r>
            <a:r>
              <a:rPr lang="en-US" sz="2200">
                <a:latin typeface="Muli Regular" panose="020B0604020202020204" charset="0"/>
              </a:rPr>
              <a:t>, the </a:t>
            </a:r>
            <a:r>
              <a:rPr lang="en-US" sz="2200" b="1">
                <a:latin typeface="Muli Regular" panose="020B0604020202020204" charset="0"/>
              </a:rPr>
              <a:t>totality of the compensation </a:t>
            </a:r>
            <a:r>
              <a:rPr lang="en-US" sz="2200">
                <a:latin typeface="Muli Regular" panose="020B0604020202020204" charset="0"/>
              </a:rPr>
              <a:t>to the mortgage broker for the loan </a:t>
            </a:r>
            <a:r>
              <a:rPr lang="en-US" sz="2200" b="1">
                <a:latin typeface="Muli Regular" panose="020B0604020202020204" charset="0"/>
              </a:rPr>
              <a:t>must be examined</a:t>
            </a:r>
          </a:p>
          <a:p>
            <a:pPr lvl="1">
              <a:spcBef>
                <a:spcPts val="600"/>
              </a:spcBef>
              <a:spcAft>
                <a:spcPts val="1200"/>
              </a:spcAft>
            </a:pPr>
            <a:r>
              <a:rPr lang="en-US" sz="2200" b="1">
                <a:latin typeface="Muli Regular" panose="020B0604020202020204" charset="0"/>
              </a:rPr>
              <a:t>Total compensation to a broker includes direct </a:t>
            </a:r>
            <a:r>
              <a:rPr lang="en-US" sz="2200">
                <a:latin typeface="Muli Regular" panose="020B0604020202020204" charset="0"/>
              </a:rPr>
              <a:t>origination and other </a:t>
            </a:r>
            <a:r>
              <a:rPr lang="en-US" sz="2200" b="1">
                <a:latin typeface="Muli Regular" panose="020B0604020202020204" charset="0"/>
              </a:rPr>
              <a:t>fees paid by the borrower, indirect fees</a:t>
            </a:r>
            <a:r>
              <a:rPr lang="en-US" sz="2200">
                <a:latin typeface="Muli Regular" panose="020B0604020202020204" charset="0"/>
              </a:rPr>
              <a:t>, including those that are derived from the interest rate paid by the borrower, </a:t>
            </a:r>
            <a:r>
              <a:rPr lang="en-US" sz="2200" b="1">
                <a:latin typeface="Muli Regular" panose="020B0604020202020204" charset="0"/>
              </a:rPr>
              <a:t>or a combination of some or all</a:t>
            </a:r>
            <a:endParaRPr lang="en-US" sz="2200" b="1">
              <a:latin typeface="Muli Regular" panose="020B0604020202020204" charset="0"/>
              <a:ea typeface="Geneva"/>
            </a:endParaRPr>
          </a:p>
        </p:txBody>
      </p:sp>
    </p:spTree>
    <p:extLst>
      <p:ext uri="{BB962C8B-B14F-4D97-AF65-F5344CB8AC3E}">
        <p14:creationId xmlns:p14="http://schemas.microsoft.com/office/powerpoint/2010/main" val="289383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HUD RESPA Section 8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ct val="0"/>
              </a:spcBef>
              <a:spcAft>
                <a:spcPts val="600"/>
              </a:spcAft>
              <a:buNone/>
            </a:pPr>
            <a:r>
              <a:rPr lang="en-US" sz="2400" b="1" u="sng">
                <a:latin typeface="Muli Regular" panose="020B0604020202020204" charset="0"/>
                <a:ea typeface="Geneva"/>
              </a:rPr>
              <a:t>RESPA SOP 2001-1: Clarification of SOP 1999-1 and Guidance Concerning Unearned Fees Under Section 8(b) (Oct. 2001)</a:t>
            </a:r>
            <a:endParaRPr lang="en-US" sz="2400" u="sng">
              <a:latin typeface="Muli Regular" panose="020B0604020202020204" charset="0"/>
              <a:ea typeface="Geneva"/>
            </a:endParaRPr>
          </a:p>
          <a:p>
            <a:pPr>
              <a:spcBef>
                <a:spcPct val="0"/>
              </a:spcBef>
              <a:spcAft>
                <a:spcPts val="600"/>
              </a:spcAft>
            </a:pPr>
            <a:endParaRPr lang="en-US" sz="500">
              <a:latin typeface="Muli Regular" panose="020B0604020202020204" charset="0"/>
              <a:ea typeface="Geneva"/>
            </a:endParaRPr>
          </a:p>
          <a:p>
            <a:pPr>
              <a:spcBef>
                <a:spcPts val="600"/>
              </a:spcBef>
              <a:spcAft>
                <a:spcPts val="600"/>
              </a:spcAft>
            </a:pPr>
            <a:r>
              <a:rPr lang="en-US" sz="2400" b="1">
                <a:latin typeface="Muli Regular" panose="020B0604020202020204" charset="0"/>
                <a:ea typeface="Geneva"/>
              </a:rPr>
              <a:t>Reaffirms HUD's position </a:t>
            </a:r>
            <a:r>
              <a:rPr lang="en-US" sz="2400">
                <a:latin typeface="Muli Regular" panose="020B0604020202020204" charset="0"/>
                <a:ea typeface="Geneva"/>
              </a:rPr>
              <a:t>that Sections 8(a) and (b) of RESPA contain </a:t>
            </a:r>
            <a:r>
              <a:rPr lang="en-US" sz="2400" b="1">
                <a:latin typeface="Muli Regular" panose="020B0604020202020204" charset="0"/>
                <a:ea typeface="Geneva"/>
              </a:rPr>
              <a:t>distinct prohibitions</a:t>
            </a:r>
          </a:p>
          <a:p>
            <a:pPr>
              <a:spcBef>
                <a:spcPts val="600"/>
              </a:spcBef>
              <a:spcAft>
                <a:spcPts val="600"/>
              </a:spcAft>
            </a:pPr>
            <a:r>
              <a:rPr lang="en-US" sz="2400" b="1">
                <a:latin typeface="Muli Regular" panose="020B0604020202020204" charset="0"/>
              </a:rPr>
              <a:t>Section 8(a) prohibits </a:t>
            </a:r>
            <a:r>
              <a:rPr lang="en-US" sz="2400">
                <a:latin typeface="Muli Regular" panose="020B0604020202020204" charset="0"/>
              </a:rPr>
              <a:t>the giving or acceptance of any </a:t>
            </a:r>
            <a:r>
              <a:rPr lang="en-US" sz="2400" b="1">
                <a:latin typeface="Muli Regular" panose="020B0604020202020204" charset="0"/>
              </a:rPr>
              <a:t>payment</a:t>
            </a:r>
            <a:r>
              <a:rPr lang="en-US" sz="2400">
                <a:latin typeface="Muli Regular" panose="020B0604020202020204" charset="0"/>
              </a:rPr>
              <a:t> pursuant to an agreement or understanding </a:t>
            </a:r>
            <a:r>
              <a:rPr lang="en-US" sz="2400" b="1">
                <a:latin typeface="Muli Regular" panose="020B0604020202020204" charset="0"/>
              </a:rPr>
              <a:t>for the referral of settlement services </a:t>
            </a:r>
            <a:r>
              <a:rPr lang="en-US" sz="2400">
                <a:latin typeface="Muli Regular" panose="020B0604020202020204" charset="0"/>
              </a:rPr>
              <a:t>- it is intended to eliminate kickbacks among settlement service providers</a:t>
            </a:r>
            <a:endParaRPr lang="en-US" sz="2400">
              <a:latin typeface="Muli Regular" panose="020B0604020202020204" charset="0"/>
              <a:ea typeface="Geneva"/>
            </a:endParaRPr>
          </a:p>
          <a:p>
            <a:pPr>
              <a:spcBef>
                <a:spcPts val="600"/>
              </a:spcBef>
              <a:spcAft>
                <a:spcPts val="600"/>
              </a:spcAft>
            </a:pPr>
            <a:r>
              <a:rPr lang="en-US" sz="2400" b="1">
                <a:latin typeface="Muli Regular" panose="020B0604020202020204" charset="0"/>
                <a:ea typeface="Geneva"/>
              </a:rPr>
              <a:t>Section 8(b) prohibits </a:t>
            </a:r>
            <a:r>
              <a:rPr lang="en-US" sz="2400">
                <a:latin typeface="Muli Regular" panose="020B0604020202020204" charset="0"/>
                <a:ea typeface="Geneva"/>
              </a:rPr>
              <a:t>any person from giving or accepting any </a:t>
            </a:r>
            <a:r>
              <a:rPr lang="en-US" sz="2400" b="1">
                <a:latin typeface="Muli Regular" panose="020B0604020202020204" charset="0"/>
                <a:ea typeface="Geneva"/>
              </a:rPr>
              <a:t>unearned fees </a:t>
            </a:r>
            <a:r>
              <a:rPr lang="en-US" sz="2400">
                <a:latin typeface="Muli Regular" panose="020B0604020202020204" charset="0"/>
                <a:ea typeface="Geneva"/>
              </a:rPr>
              <a:t>(i.e., charges or payments for real estate settlement services other than for goods provided or services performed)</a:t>
            </a:r>
          </a:p>
          <a:p>
            <a:pPr>
              <a:spcBef>
                <a:spcPts val="600"/>
              </a:spcBef>
              <a:spcAft>
                <a:spcPts val="600"/>
              </a:spcAft>
            </a:pPr>
            <a:r>
              <a:rPr lang="en-US" sz="2400" b="1">
                <a:latin typeface="Muli Regular" panose="020B0604020202020204" charset="0"/>
                <a:ea typeface="Geneva"/>
              </a:rPr>
              <a:t>Payments that are unearned fees for settlement services occur in, but are not limited to, cases where: </a:t>
            </a:r>
          </a:p>
          <a:p>
            <a:pPr marL="800100" lvl="1" indent="-342900">
              <a:spcBef>
                <a:spcPts val="600"/>
              </a:spcBef>
              <a:spcAft>
                <a:spcPts val="600"/>
              </a:spcAft>
              <a:buFont typeface="+mj-lt"/>
              <a:buAutoNum type="arabicPeriod"/>
            </a:pPr>
            <a:r>
              <a:rPr lang="en-US" sz="2400">
                <a:latin typeface="Muli Regular" panose="020B0604020202020204" charset="0"/>
                <a:ea typeface="Geneva"/>
              </a:rPr>
              <a:t>Two settlement service providers </a:t>
            </a:r>
            <a:r>
              <a:rPr lang="en-US" sz="2400" b="1">
                <a:latin typeface="Muli Regular" panose="020B0604020202020204" charset="0"/>
                <a:ea typeface="Geneva"/>
              </a:rPr>
              <a:t>split or share a fee charged </a:t>
            </a:r>
            <a:r>
              <a:rPr lang="en-US" sz="2400">
                <a:latin typeface="Muli Regular" panose="020B0604020202020204" charset="0"/>
                <a:ea typeface="Geneva"/>
              </a:rPr>
              <a:t>to a consumer and at least part of </a:t>
            </a:r>
            <a:r>
              <a:rPr lang="en-US" sz="2400" b="1">
                <a:latin typeface="Muli Regular" panose="020B0604020202020204" charset="0"/>
                <a:ea typeface="Geneva"/>
              </a:rPr>
              <a:t>at least one provider's share of the fee is unearned  </a:t>
            </a:r>
          </a:p>
          <a:p>
            <a:pPr marL="800100" lvl="1" indent="-342900">
              <a:spcBef>
                <a:spcPts val="600"/>
              </a:spcBef>
              <a:spcAft>
                <a:spcPts val="600"/>
              </a:spcAft>
              <a:buFont typeface="+mj-lt"/>
              <a:buAutoNum type="arabicPeriod"/>
            </a:pPr>
            <a:r>
              <a:rPr lang="en-US" sz="2400">
                <a:latin typeface="Muli Regular" panose="020B0604020202020204" charset="0"/>
                <a:ea typeface="Geneva"/>
              </a:rPr>
              <a:t>One settlement service provider </a:t>
            </a:r>
            <a:r>
              <a:rPr lang="en-US" sz="2400" b="1">
                <a:latin typeface="Muli Regular" panose="020B0604020202020204" charset="0"/>
                <a:ea typeface="Geneva"/>
              </a:rPr>
              <a:t>marks-up the cost </a:t>
            </a:r>
            <a:r>
              <a:rPr lang="en-US" sz="2400">
                <a:latin typeface="Muli Regular" panose="020B0604020202020204" charset="0"/>
                <a:ea typeface="Geneva"/>
              </a:rPr>
              <a:t>of the services performed or goods provided </a:t>
            </a:r>
            <a:r>
              <a:rPr lang="en-US" sz="2400" b="1">
                <a:latin typeface="Muli Regular" panose="020B0604020202020204" charset="0"/>
                <a:ea typeface="Geneva"/>
              </a:rPr>
              <a:t>by another settlement service provider</a:t>
            </a:r>
            <a:r>
              <a:rPr lang="en-US" sz="2400">
                <a:latin typeface="Muli Regular" panose="020B0604020202020204" charset="0"/>
                <a:ea typeface="Geneva"/>
              </a:rPr>
              <a:t> </a:t>
            </a:r>
            <a:r>
              <a:rPr lang="en-US" sz="2400" u="sng">
                <a:latin typeface="Muli Regular" panose="020B0604020202020204" charset="0"/>
                <a:ea typeface="Geneva"/>
              </a:rPr>
              <a:t>without</a:t>
            </a:r>
            <a:r>
              <a:rPr lang="en-US" sz="2400">
                <a:latin typeface="Muli Regular" panose="020B0604020202020204" charset="0"/>
                <a:ea typeface="Geneva"/>
              </a:rPr>
              <a:t> providing additional actual, necessary, and distinct services or goods to justify the additional charge</a:t>
            </a:r>
          </a:p>
          <a:p>
            <a:pPr marL="800100" lvl="1" indent="-342900">
              <a:spcBef>
                <a:spcPts val="600"/>
              </a:spcBef>
              <a:spcAft>
                <a:spcPts val="600"/>
              </a:spcAft>
              <a:buFont typeface="+mj-lt"/>
              <a:buAutoNum type="arabicPeriod"/>
            </a:pPr>
            <a:r>
              <a:rPr lang="en-US" sz="2400">
                <a:latin typeface="Muli Regular" panose="020B0604020202020204" charset="0"/>
                <a:ea typeface="Geneva"/>
              </a:rPr>
              <a:t>One settlement service provider </a:t>
            </a:r>
            <a:r>
              <a:rPr lang="en-US" sz="2400" b="1">
                <a:latin typeface="Muli Regular" panose="020B0604020202020204" charset="0"/>
                <a:ea typeface="Geneva"/>
              </a:rPr>
              <a:t>charges the consumer a fee where no, nominal, or duplicative work is done</a:t>
            </a:r>
            <a:r>
              <a:rPr lang="en-US" sz="2400">
                <a:latin typeface="Muli Regular" panose="020B0604020202020204" charset="0"/>
                <a:ea typeface="Geneva"/>
              </a:rPr>
              <a:t>, </a:t>
            </a:r>
            <a:r>
              <a:rPr lang="en-US" sz="2400" b="1">
                <a:latin typeface="Muli Regular" panose="020B0604020202020204" charset="0"/>
                <a:ea typeface="Geneva"/>
              </a:rPr>
              <a:t>or the fee is in excess of the reasonable value </a:t>
            </a:r>
            <a:r>
              <a:rPr lang="en-US" sz="2400">
                <a:latin typeface="Muli Regular" panose="020B0604020202020204" charset="0"/>
                <a:ea typeface="Geneva"/>
              </a:rPr>
              <a:t>of goods provided or the services actually performed</a:t>
            </a:r>
            <a:endParaRPr lang="en-US" sz="2000">
              <a:latin typeface="Muli Regular" panose="020B0604020202020204" charset="0"/>
              <a:ea typeface="Geneva"/>
            </a:endParaRPr>
          </a:p>
        </p:txBody>
      </p:sp>
    </p:spTree>
    <p:extLst>
      <p:ext uri="{BB962C8B-B14F-4D97-AF65-F5344CB8AC3E}">
        <p14:creationId xmlns:p14="http://schemas.microsoft.com/office/powerpoint/2010/main" val="2358680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FDIC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ts val="600"/>
              </a:spcBef>
              <a:spcAft>
                <a:spcPts val="600"/>
              </a:spcAft>
              <a:buNone/>
            </a:pPr>
            <a:r>
              <a:rPr lang="en-US" b="1" u="sng">
                <a:latin typeface="Muli Regular" panose="020B0604020202020204" charset="0"/>
                <a:ea typeface="Geneva"/>
              </a:rPr>
              <a:t>FDIC Dallas Region Quarterly Newsletter, Third Quarter of 2021</a:t>
            </a:r>
          </a:p>
          <a:p>
            <a:pPr>
              <a:spcBef>
                <a:spcPts val="600"/>
              </a:spcBef>
              <a:spcAft>
                <a:spcPts val="600"/>
              </a:spcAft>
            </a:pPr>
            <a:r>
              <a:rPr lang="en-US" sz="2800" b="1">
                <a:latin typeface="Muli Regular" panose="020B0604020202020204" charset="0"/>
                <a:ea typeface="Geneva"/>
              </a:rPr>
              <a:t>RESPA Section 8 Compliance: Reverse Mortgage Broker Relationships (Open-End Reverse Mortgages)</a:t>
            </a:r>
          </a:p>
          <a:p>
            <a:pPr lvl="1">
              <a:spcBef>
                <a:spcPts val="600"/>
              </a:spcBef>
              <a:spcAft>
                <a:spcPts val="600"/>
              </a:spcAft>
            </a:pPr>
            <a:r>
              <a:rPr lang="en-US" sz="2400">
                <a:latin typeface="Muli Regular" panose="020B0604020202020204" charset="0"/>
                <a:ea typeface="Geneva"/>
              </a:rPr>
              <a:t>A </a:t>
            </a:r>
            <a:r>
              <a:rPr lang="en-US" sz="2400" b="1">
                <a:latin typeface="Muli Regular" panose="020B0604020202020204" charset="0"/>
                <a:ea typeface="Geneva"/>
              </a:rPr>
              <a:t>mortgage fee </a:t>
            </a:r>
            <a:r>
              <a:rPr lang="en-US" sz="2400">
                <a:latin typeface="Muli Regular" panose="020B0604020202020204" charset="0"/>
                <a:ea typeface="Geneva"/>
              </a:rPr>
              <a:t>paid</a:t>
            </a:r>
            <a:r>
              <a:rPr lang="en-US" sz="2400" b="1">
                <a:latin typeface="Muli Regular" panose="020B0604020202020204" charset="0"/>
                <a:ea typeface="Geneva"/>
              </a:rPr>
              <a:t> </a:t>
            </a:r>
            <a:r>
              <a:rPr lang="en-US" sz="2400">
                <a:latin typeface="Muli Regular" panose="020B0604020202020204" charset="0"/>
                <a:ea typeface="Geneva"/>
              </a:rPr>
              <a:t>by the lender or received by the broker </a:t>
            </a:r>
            <a:r>
              <a:rPr lang="en-US" sz="2400" b="1">
                <a:latin typeface="Muli Regular" panose="020B0604020202020204" charset="0"/>
                <a:ea typeface="Geneva"/>
              </a:rPr>
              <a:t>is</a:t>
            </a:r>
            <a:r>
              <a:rPr lang="en-US" sz="2400">
                <a:latin typeface="Muli Regular" panose="020B0604020202020204" charset="0"/>
                <a:ea typeface="Geneva"/>
              </a:rPr>
              <a:t> </a:t>
            </a:r>
            <a:r>
              <a:rPr lang="en-US" sz="2400" b="1">
                <a:latin typeface="Muli Regular" panose="020B0604020202020204" charset="0"/>
                <a:ea typeface="Geneva"/>
              </a:rPr>
              <a:t>a thing of value </a:t>
            </a:r>
            <a:r>
              <a:rPr lang="en-US" sz="2400">
                <a:latin typeface="Muli Regular" panose="020B0604020202020204" charset="0"/>
                <a:ea typeface="Geneva"/>
              </a:rPr>
              <a:t>that requires the delivery of a </a:t>
            </a:r>
            <a:r>
              <a:rPr lang="en-US" sz="2400" b="1">
                <a:latin typeface="Muli Regular" panose="020B0604020202020204" charset="0"/>
                <a:ea typeface="Geneva"/>
              </a:rPr>
              <a:t>settlement service</a:t>
            </a:r>
            <a:r>
              <a:rPr lang="en-US" sz="2400">
                <a:latin typeface="Muli Regular" panose="020B0604020202020204" charset="0"/>
                <a:ea typeface="Geneva"/>
              </a:rPr>
              <a:t> on the part of the broker for the payment </a:t>
            </a:r>
          </a:p>
          <a:p>
            <a:pPr lvl="2">
              <a:spcBef>
                <a:spcPts val="600"/>
              </a:spcBef>
              <a:spcAft>
                <a:spcPts val="600"/>
              </a:spcAft>
            </a:pPr>
            <a:r>
              <a:rPr lang="en-US" sz="2200">
                <a:latin typeface="Muli Regular" panose="020B0604020202020204" charset="0"/>
                <a:ea typeface="Geneva"/>
              </a:rPr>
              <a:t>Payment or receipt of </a:t>
            </a:r>
            <a:r>
              <a:rPr lang="en-US" sz="2200" b="1">
                <a:latin typeface="Muli Regular" panose="020B0604020202020204" charset="0"/>
                <a:ea typeface="Geneva"/>
              </a:rPr>
              <a:t>fees</a:t>
            </a:r>
            <a:r>
              <a:rPr lang="en-US" sz="2200">
                <a:latin typeface="Muli Regular" panose="020B0604020202020204" charset="0"/>
                <a:ea typeface="Geneva"/>
              </a:rPr>
              <a:t> </a:t>
            </a:r>
            <a:r>
              <a:rPr lang="en-US" sz="2200" b="1">
                <a:latin typeface="Muli Regular" panose="020B0604020202020204" charset="0"/>
                <a:ea typeface="Geneva"/>
              </a:rPr>
              <a:t>must be for services actually performed</a:t>
            </a:r>
            <a:r>
              <a:rPr lang="en-US" sz="2200">
                <a:latin typeface="Muli Regular" panose="020B0604020202020204" charset="0"/>
                <a:ea typeface="Geneva"/>
              </a:rPr>
              <a:t>, </a:t>
            </a:r>
            <a:r>
              <a:rPr lang="en-US" sz="2200" b="1">
                <a:latin typeface="Muli Regular" panose="020B0604020202020204" charset="0"/>
                <a:ea typeface="Geneva"/>
              </a:rPr>
              <a:t>not</a:t>
            </a:r>
            <a:r>
              <a:rPr lang="en-US" sz="2200">
                <a:latin typeface="Muli Regular" panose="020B0604020202020204" charset="0"/>
                <a:ea typeface="Geneva"/>
              </a:rPr>
              <a:t> merely </a:t>
            </a:r>
            <a:r>
              <a:rPr lang="en-US" sz="2200" b="1">
                <a:latin typeface="Muli Regular" panose="020B0604020202020204" charset="0"/>
                <a:ea typeface="Geneva"/>
              </a:rPr>
              <a:t>for</a:t>
            </a:r>
            <a:r>
              <a:rPr lang="en-US" sz="2200">
                <a:latin typeface="Muli Regular" panose="020B0604020202020204" charset="0"/>
                <a:ea typeface="Geneva"/>
              </a:rPr>
              <a:t> </a:t>
            </a:r>
            <a:r>
              <a:rPr lang="en-US" sz="2200" b="1">
                <a:latin typeface="Muli Regular" panose="020B0604020202020204" charset="0"/>
                <a:ea typeface="Geneva"/>
              </a:rPr>
              <a:t>referral of business</a:t>
            </a:r>
          </a:p>
          <a:p>
            <a:pPr lvl="1">
              <a:spcBef>
                <a:spcPts val="600"/>
              </a:spcBef>
              <a:spcAft>
                <a:spcPts val="600"/>
              </a:spcAft>
            </a:pPr>
            <a:r>
              <a:rPr lang="en-US" sz="2400">
                <a:latin typeface="Muli Regular" panose="020B0604020202020204" charset="0"/>
                <a:ea typeface="Geneva"/>
              </a:rPr>
              <a:t>FDIC cites to RESPA/HUD’s SOPs and states </a:t>
            </a:r>
            <a:r>
              <a:rPr lang="en-US" sz="2400" b="1">
                <a:latin typeface="Muli Regular" panose="020B0604020202020204" charset="0"/>
                <a:ea typeface="Geneva"/>
              </a:rPr>
              <a:t>fees are generally not prohibited if they meet two-part test</a:t>
            </a:r>
            <a:r>
              <a:rPr lang="en-US" sz="2400">
                <a:latin typeface="Muli Regular" panose="020B0604020202020204" charset="0"/>
                <a:ea typeface="Geneva"/>
              </a:rPr>
              <a:t>: </a:t>
            </a:r>
          </a:p>
          <a:p>
            <a:pPr marL="1371600" lvl="2" indent="-457200">
              <a:spcBef>
                <a:spcPts val="600"/>
              </a:spcBef>
              <a:spcAft>
                <a:spcPts val="600"/>
              </a:spcAft>
              <a:buFont typeface="+mj-lt"/>
              <a:buAutoNum type="arabicPeriod"/>
            </a:pPr>
            <a:r>
              <a:rPr lang="en-US" sz="2200">
                <a:latin typeface="Muli Regular" panose="020B0604020202020204" charset="0"/>
                <a:ea typeface="Geneva"/>
              </a:rPr>
              <a:t>Goods are</a:t>
            </a:r>
            <a:r>
              <a:rPr lang="en-US" sz="2200" b="1">
                <a:latin typeface="Muli Regular" panose="020B0604020202020204" charset="0"/>
                <a:ea typeface="Geneva"/>
              </a:rPr>
              <a:t> actually provided or </a:t>
            </a:r>
            <a:r>
              <a:rPr lang="en-US" sz="2200">
                <a:latin typeface="Muli Regular" panose="020B0604020202020204" charset="0"/>
                <a:ea typeface="Geneva"/>
              </a:rPr>
              <a:t>services are </a:t>
            </a:r>
            <a:r>
              <a:rPr lang="en-US" sz="2200" b="1">
                <a:latin typeface="Muli Regular" panose="020B0604020202020204" charset="0"/>
                <a:ea typeface="Geneva"/>
              </a:rPr>
              <a:t>actually performed </a:t>
            </a:r>
            <a:r>
              <a:rPr lang="en-US" sz="2200">
                <a:latin typeface="Muli Regular" panose="020B0604020202020204" charset="0"/>
                <a:ea typeface="Geneva"/>
              </a:rPr>
              <a:t>for the compensation paid</a:t>
            </a:r>
          </a:p>
          <a:p>
            <a:pPr marL="1371600" lvl="2" indent="-457200">
              <a:spcBef>
                <a:spcPts val="600"/>
              </a:spcBef>
              <a:spcAft>
                <a:spcPts val="600"/>
              </a:spcAft>
              <a:buFont typeface="+mj-lt"/>
              <a:buAutoNum type="arabicPeriod"/>
            </a:pPr>
            <a:r>
              <a:rPr lang="en-US" sz="2200">
                <a:latin typeface="Muli Regular" panose="020B0604020202020204" charset="0"/>
                <a:ea typeface="Geneva"/>
              </a:rPr>
              <a:t>The </a:t>
            </a:r>
            <a:r>
              <a:rPr lang="en-US" sz="2200" b="1">
                <a:latin typeface="Muli Regular" panose="020B0604020202020204" charset="0"/>
                <a:ea typeface="Geneva"/>
              </a:rPr>
              <a:t>payment is reasonably related to the value </a:t>
            </a:r>
            <a:r>
              <a:rPr lang="en-US" sz="2200">
                <a:latin typeface="Muli Regular" panose="020B0604020202020204" charset="0"/>
                <a:ea typeface="Geneva"/>
              </a:rPr>
              <a:t>of the goods that are actually furnished or services that are actually performed</a:t>
            </a:r>
          </a:p>
          <a:p>
            <a:pPr lvl="1">
              <a:spcBef>
                <a:spcPts val="600"/>
              </a:spcBef>
              <a:spcAft>
                <a:spcPts val="600"/>
              </a:spcAft>
            </a:pPr>
            <a:r>
              <a:rPr lang="en-US" sz="2400">
                <a:latin typeface="Muli Regular" panose="020B0604020202020204" charset="0"/>
                <a:ea typeface="Geneva"/>
              </a:rPr>
              <a:t>A </a:t>
            </a:r>
            <a:r>
              <a:rPr lang="en-US" sz="2400" b="1">
                <a:latin typeface="Muli Regular" panose="020B0604020202020204" charset="0"/>
                <a:ea typeface="Geneva"/>
              </a:rPr>
              <a:t>loan itself is not a good provided by the broker </a:t>
            </a:r>
            <a:r>
              <a:rPr lang="en-US" sz="2400">
                <a:latin typeface="Muli Regular" panose="020B0604020202020204" charset="0"/>
                <a:ea typeface="Geneva"/>
              </a:rPr>
              <a:t>and </a:t>
            </a:r>
            <a:r>
              <a:rPr lang="en-US" sz="2400" b="1">
                <a:latin typeface="Muli Regular" panose="020B0604020202020204" charset="0"/>
                <a:ea typeface="Geneva"/>
              </a:rPr>
              <a:t>cannot be a basis for compensation </a:t>
            </a:r>
          </a:p>
          <a:p>
            <a:pPr lvl="1">
              <a:spcBef>
                <a:spcPts val="600"/>
              </a:spcBef>
              <a:spcAft>
                <a:spcPts val="600"/>
              </a:spcAft>
            </a:pPr>
            <a:r>
              <a:rPr lang="en-US" sz="2400" b="1">
                <a:latin typeface="Muli Regular" panose="020B0604020202020204" charset="0"/>
                <a:ea typeface="Geneva"/>
              </a:rPr>
              <a:t>Higher interest rates </a:t>
            </a:r>
            <a:r>
              <a:rPr lang="en-US" sz="2400">
                <a:latin typeface="Muli Regular" panose="020B0604020202020204" charset="0"/>
                <a:ea typeface="Geneva"/>
              </a:rPr>
              <a:t>alone</a:t>
            </a:r>
            <a:r>
              <a:rPr lang="en-US" sz="2400" b="1">
                <a:latin typeface="Muli Regular" panose="020B0604020202020204" charset="0"/>
                <a:ea typeface="Geneva"/>
              </a:rPr>
              <a:t> </a:t>
            </a:r>
            <a:r>
              <a:rPr lang="en-US" sz="2400" u="sng">
                <a:latin typeface="Muli Regular" panose="020B0604020202020204" charset="0"/>
                <a:ea typeface="Geneva"/>
              </a:rPr>
              <a:t>cannot</a:t>
            </a:r>
            <a:r>
              <a:rPr lang="en-US" sz="2400">
                <a:latin typeface="Muli Regular" panose="020B0604020202020204" charset="0"/>
                <a:ea typeface="Geneva"/>
              </a:rPr>
              <a:t> justify </a:t>
            </a:r>
            <a:r>
              <a:rPr lang="en-US" sz="2400" b="1">
                <a:latin typeface="Muli Regular" panose="020B0604020202020204" charset="0"/>
                <a:ea typeface="Geneva"/>
              </a:rPr>
              <a:t>increased compensation</a:t>
            </a:r>
          </a:p>
        </p:txBody>
      </p:sp>
    </p:spTree>
    <p:extLst>
      <p:ext uri="{BB962C8B-B14F-4D97-AF65-F5344CB8AC3E}">
        <p14:creationId xmlns:p14="http://schemas.microsoft.com/office/powerpoint/2010/main" val="3267978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FDIC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ts val="600"/>
              </a:spcBef>
              <a:spcAft>
                <a:spcPts val="600"/>
              </a:spcAft>
              <a:buNone/>
            </a:pPr>
            <a:r>
              <a:rPr lang="en-US" b="1" u="sng">
                <a:latin typeface="Muli Regular" panose="020B0604020202020204" charset="0"/>
                <a:ea typeface="Geneva"/>
              </a:rPr>
              <a:t>FDIC Dallas Region Quarterly Newsletter, Third Quarter of 2021 (cont’d)</a:t>
            </a:r>
          </a:p>
          <a:p>
            <a:pPr>
              <a:spcBef>
                <a:spcPts val="600"/>
              </a:spcBef>
              <a:spcAft>
                <a:spcPts val="600"/>
              </a:spcAft>
            </a:pPr>
            <a:r>
              <a:rPr lang="en-US" sz="2400" b="1">
                <a:latin typeface="Muli Regular" panose="020B0604020202020204" charset="0"/>
              </a:rPr>
              <a:t>Broker compensation agreements </a:t>
            </a:r>
            <a:r>
              <a:rPr lang="en-US" sz="2400">
                <a:latin typeface="Muli Regular" panose="020B0604020202020204" charset="0"/>
              </a:rPr>
              <a:t>for </a:t>
            </a:r>
            <a:r>
              <a:rPr lang="en-US" sz="2400" b="1">
                <a:latin typeface="Muli Regular" panose="020B0604020202020204" charset="0"/>
              </a:rPr>
              <a:t>open-end reverse mortgages </a:t>
            </a:r>
            <a:r>
              <a:rPr lang="en-US" sz="2400">
                <a:latin typeface="Muli Regular" panose="020B0604020202020204" charset="0"/>
              </a:rPr>
              <a:t>contained variations in compensation that were </a:t>
            </a:r>
            <a:r>
              <a:rPr lang="en-US" sz="2400" b="1">
                <a:latin typeface="Muli Regular" panose="020B0604020202020204" charset="0"/>
              </a:rPr>
              <a:t>based on factors that increased the loan's value on the secondary market</a:t>
            </a:r>
            <a:r>
              <a:rPr lang="en-US" sz="2400">
                <a:latin typeface="Muli Regular" panose="020B0604020202020204" charset="0"/>
              </a:rPr>
              <a:t>, and</a:t>
            </a:r>
            <a:r>
              <a:rPr lang="en-US" sz="2400" u="sng">
                <a:latin typeface="Muli Regular" panose="020B0604020202020204" charset="0"/>
              </a:rPr>
              <a:t> not </a:t>
            </a:r>
            <a:r>
              <a:rPr lang="en-US" sz="2400">
                <a:latin typeface="Muli Regular" panose="020B0604020202020204" charset="0"/>
              </a:rPr>
              <a:t>based on any corresponding goods or services provided by the broker </a:t>
            </a:r>
          </a:p>
          <a:p>
            <a:pPr lvl="1">
              <a:spcBef>
                <a:spcPts val="600"/>
              </a:spcBef>
              <a:spcAft>
                <a:spcPts val="600"/>
              </a:spcAft>
            </a:pPr>
            <a:r>
              <a:rPr lang="en-US" sz="2000" u="sng">
                <a:latin typeface="Muli Regular" panose="020B0604020202020204" charset="0"/>
              </a:rPr>
              <a:t>E.g.,</a:t>
            </a:r>
            <a:r>
              <a:rPr lang="en-US" sz="2000">
                <a:latin typeface="Muli Regular" panose="020B0604020202020204" charset="0"/>
              </a:rPr>
              <a:t>: An </a:t>
            </a:r>
            <a:r>
              <a:rPr lang="en-US" sz="2000" b="1" i="1">
                <a:latin typeface="Muli Regular" panose="020B0604020202020204" charset="0"/>
              </a:rPr>
              <a:t>increase in broker compensation based on </a:t>
            </a:r>
            <a:r>
              <a:rPr lang="en-US" sz="2000">
                <a:latin typeface="Muli Regular" panose="020B0604020202020204" charset="0"/>
              </a:rPr>
              <a:t>a change in the</a:t>
            </a:r>
            <a:r>
              <a:rPr lang="en-US" sz="2000" b="1">
                <a:latin typeface="Muli Regular" panose="020B0604020202020204" charset="0"/>
              </a:rPr>
              <a:t> </a:t>
            </a:r>
            <a:r>
              <a:rPr lang="en-US" sz="2000" b="1" i="1">
                <a:latin typeface="Muli Regular" panose="020B0604020202020204" charset="0"/>
              </a:rPr>
              <a:t>interest rate margin and/or principal limit utilization did </a:t>
            </a:r>
            <a:r>
              <a:rPr lang="en-US" sz="2000" b="1" i="1" u="sng">
                <a:latin typeface="Muli Regular" panose="020B0604020202020204" charset="0"/>
              </a:rPr>
              <a:t>not</a:t>
            </a:r>
            <a:r>
              <a:rPr lang="en-US" sz="2000" b="1" i="1">
                <a:latin typeface="Muli Regular" panose="020B0604020202020204" charset="0"/>
              </a:rPr>
              <a:t> bear a reasonable relationship to the services performed</a:t>
            </a:r>
            <a:r>
              <a:rPr lang="en-US" sz="2000">
                <a:latin typeface="Muli Regular" panose="020B0604020202020204" charset="0"/>
              </a:rPr>
              <a:t>, as there was </a:t>
            </a:r>
            <a:r>
              <a:rPr lang="en-US" sz="2000" u="sng">
                <a:latin typeface="Muli Regular" panose="020B0604020202020204" charset="0"/>
              </a:rPr>
              <a:t>no</a:t>
            </a:r>
            <a:r>
              <a:rPr lang="en-US" sz="2000">
                <a:latin typeface="Muli Regular" panose="020B0604020202020204" charset="0"/>
              </a:rPr>
              <a:t> corresponding increase in services provided by broker </a:t>
            </a:r>
          </a:p>
          <a:p>
            <a:pPr lvl="1">
              <a:spcBef>
                <a:spcPts val="600"/>
              </a:spcBef>
              <a:spcAft>
                <a:spcPts val="600"/>
              </a:spcAft>
            </a:pPr>
            <a:r>
              <a:rPr lang="en-US" sz="2000">
                <a:latin typeface="Muli Regular" panose="020B0604020202020204" charset="0"/>
              </a:rPr>
              <a:t>As a result, a</a:t>
            </a:r>
            <a:r>
              <a:rPr lang="en-US" sz="2000" b="1">
                <a:latin typeface="Muli Regular" panose="020B0604020202020204" charset="0"/>
              </a:rPr>
              <a:t> </a:t>
            </a:r>
            <a:r>
              <a:rPr lang="en-US" sz="2000" b="1" u="sng">
                <a:latin typeface="Muli Regular" panose="020B0604020202020204" charset="0"/>
              </a:rPr>
              <a:t>portion of the broker fee could represent an illegal referral fee </a:t>
            </a:r>
            <a:r>
              <a:rPr lang="en-US" sz="2000">
                <a:latin typeface="Muli Regular" panose="020B0604020202020204" charset="0"/>
              </a:rPr>
              <a:t>in violation of  RESPA Section 8</a:t>
            </a:r>
            <a:endParaRPr lang="en-US" sz="2000" b="1">
              <a:latin typeface="Muli Regular" panose="020B0604020202020204" charset="0"/>
            </a:endParaRPr>
          </a:p>
          <a:p>
            <a:pPr>
              <a:spcBef>
                <a:spcPts val="600"/>
              </a:spcBef>
              <a:spcAft>
                <a:spcPts val="600"/>
              </a:spcAft>
            </a:pPr>
            <a:r>
              <a:rPr lang="en-US" sz="2400">
                <a:latin typeface="Muli Regular" panose="020B0604020202020204" charset="0"/>
                <a:ea typeface="Geneva"/>
              </a:rPr>
              <a:t>FDIC notes </a:t>
            </a:r>
            <a:r>
              <a:rPr lang="en-US" sz="2400" b="1">
                <a:latin typeface="Muli Regular" panose="020B0604020202020204" charset="0"/>
                <a:ea typeface="Geneva"/>
              </a:rPr>
              <a:t>HERA established limits on the loan origination fee</a:t>
            </a:r>
            <a:r>
              <a:rPr lang="en-US" sz="2400">
                <a:latin typeface="Muli Regular" panose="020B0604020202020204" charset="0"/>
                <a:ea typeface="Geneva"/>
              </a:rPr>
              <a:t> that may be charged for HECM </a:t>
            </a:r>
          </a:p>
          <a:p>
            <a:pPr>
              <a:spcBef>
                <a:spcPts val="600"/>
              </a:spcBef>
              <a:spcAft>
                <a:spcPts val="600"/>
              </a:spcAft>
            </a:pPr>
            <a:r>
              <a:rPr lang="en-US" sz="2400">
                <a:latin typeface="Muli Regular" panose="020B0604020202020204" charset="0"/>
                <a:ea typeface="Geneva"/>
              </a:rPr>
              <a:t>States ML 08-34 provides guidance on how to calculate HECM origination fee limits/ gives list of origination services included in fee, and provides loan origination fee includes fees paid to approved correspondents </a:t>
            </a:r>
          </a:p>
          <a:p>
            <a:pPr lvl="1">
              <a:spcBef>
                <a:spcPts val="600"/>
              </a:spcBef>
              <a:spcAft>
                <a:spcPts val="600"/>
              </a:spcAft>
            </a:pPr>
            <a:r>
              <a:rPr lang="en-US" sz="2000">
                <a:latin typeface="Muli Regular" panose="020B0604020202020204" charset="0"/>
              </a:rPr>
              <a:t>Found situations where including all applicable fees in origination fee calculations caused origination fees to exceed cap limits</a:t>
            </a:r>
          </a:p>
          <a:p>
            <a:pPr lvl="1">
              <a:spcBef>
                <a:spcPts val="600"/>
              </a:spcBef>
              <a:spcAft>
                <a:spcPts val="600"/>
              </a:spcAft>
            </a:pPr>
            <a:r>
              <a:rPr lang="en-US" sz="2000">
                <a:latin typeface="Muli Regular" panose="020B0604020202020204" charset="0"/>
              </a:rPr>
              <a:t>FDIC states HECM origination fee definition includes origination fees retained by the broker &amp; fees retained by the lender</a:t>
            </a:r>
          </a:p>
          <a:p>
            <a:pPr>
              <a:spcBef>
                <a:spcPts val="600"/>
              </a:spcBef>
              <a:spcAft>
                <a:spcPts val="600"/>
              </a:spcAft>
            </a:pPr>
            <a:r>
              <a:rPr lang="en-US" sz="2400" b="1">
                <a:latin typeface="Muli Regular" panose="020B0604020202020204" charset="0"/>
                <a:ea typeface="Geneva"/>
              </a:rPr>
              <a:t>Note</a:t>
            </a:r>
            <a:r>
              <a:rPr lang="en-US" sz="2400">
                <a:latin typeface="Muli Regular" panose="020B0604020202020204" charset="0"/>
                <a:ea typeface="Geneva"/>
              </a:rPr>
              <a:t>:</a:t>
            </a:r>
          </a:p>
          <a:p>
            <a:pPr lvl="1">
              <a:spcBef>
                <a:spcPts val="600"/>
              </a:spcBef>
              <a:spcAft>
                <a:spcPts val="600"/>
              </a:spcAft>
            </a:pPr>
            <a:r>
              <a:rPr lang="en-US" sz="2000">
                <a:latin typeface="Muli Regular" panose="020B0604020202020204" charset="0"/>
                <a:ea typeface="Geneva"/>
              </a:rPr>
              <a:t>In </a:t>
            </a:r>
            <a:r>
              <a:rPr lang="en-US" sz="2000" b="1">
                <a:latin typeface="Muli Regular" panose="020B0604020202020204" charset="0"/>
                <a:ea typeface="Geneva"/>
              </a:rPr>
              <a:t>2010, HUD did away with the FHA-approved loan correspondent </a:t>
            </a:r>
            <a:r>
              <a:rPr lang="en-US" sz="2000">
                <a:latin typeface="Muli Regular" panose="020B0604020202020204" charset="0"/>
                <a:ea typeface="Geneva"/>
              </a:rPr>
              <a:t>category and allowed non-FHA-approved mortgage brokers to more fully participate in the origination of HECMs (ML 10-20)</a:t>
            </a:r>
          </a:p>
          <a:p>
            <a:pPr lvl="1">
              <a:spcBef>
                <a:spcPts val="600"/>
              </a:spcBef>
              <a:spcAft>
                <a:spcPts val="600"/>
              </a:spcAft>
            </a:pPr>
            <a:r>
              <a:rPr lang="en-US" sz="2000">
                <a:latin typeface="Muli Regular" panose="020B0604020202020204" charset="0"/>
                <a:ea typeface="Geneva"/>
              </a:rPr>
              <a:t>And </a:t>
            </a:r>
            <a:r>
              <a:rPr lang="en-US" sz="2000" b="1">
                <a:latin typeface="Muli Regular" panose="020B0604020202020204" charset="0"/>
                <a:ea typeface="Geneva"/>
              </a:rPr>
              <a:t>ML 08-34 does </a:t>
            </a:r>
            <a:r>
              <a:rPr lang="en-US" sz="2000" b="1" u="sng">
                <a:latin typeface="Muli Regular" panose="020B0604020202020204" charset="0"/>
                <a:ea typeface="Geneva"/>
              </a:rPr>
              <a:t>not</a:t>
            </a:r>
            <a:r>
              <a:rPr lang="en-US" sz="2000" b="1">
                <a:latin typeface="Muli Regular" panose="020B0604020202020204" charset="0"/>
                <a:ea typeface="Geneva"/>
              </a:rPr>
              <a:t> </a:t>
            </a:r>
            <a:r>
              <a:rPr lang="en-US" sz="2000">
                <a:latin typeface="Muli Regular" panose="020B0604020202020204" charset="0"/>
                <a:ea typeface="Geneva"/>
              </a:rPr>
              <a:t>state that lenders cannot pay mortgage broker compensation separate from fees (i.e., a HECM origination fee) directly charged to a HECM borrower (</a:t>
            </a:r>
            <a:r>
              <a:rPr lang="en-US" sz="2000" b="1">
                <a:latin typeface="Muli Regular" panose="020B0604020202020204" charset="0"/>
                <a:ea typeface="Geneva"/>
              </a:rPr>
              <a:t>mortgage brokers are </a:t>
            </a:r>
            <a:r>
              <a:rPr lang="en-US" sz="2000" b="1" u="sng">
                <a:latin typeface="Muli Regular" panose="020B0604020202020204" charset="0"/>
                <a:ea typeface="Geneva"/>
              </a:rPr>
              <a:t>not</a:t>
            </a:r>
            <a:r>
              <a:rPr lang="en-US" sz="2000" b="1">
                <a:latin typeface="Muli Regular" panose="020B0604020202020204" charset="0"/>
                <a:ea typeface="Geneva"/>
              </a:rPr>
              <a:t> even mentioned in ML</a:t>
            </a:r>
            <a:r>
              <a:rPr lang="en-US" sz="2000">
                <a:latin typeface="Muli Regular" panose="020B0604020202020204" charset="0"/>
                <a:ea typeface="Geneva"/>
              </a:rPr>
              <a:t>)</a:t>
            </a:r>
          </a:p>
        </p:txBody>
      </p:sp>
    </p:spTree>
    <p:extLst>
      <p:ext uri="{BB962C8B-B14F-4D97-AF65-F5344CB8AC3E}">
        <p14:creationId xmlns:p14="http://schemas.microsoft.com/office/powerpoint/2010/main" val="3559041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FDIC Guidance</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ts val="600"/>
              </a:spcBef>
              <a:spcAft>
                <a:spcPts val="600"/>
              </a:spcAft>
              <a:buNone/>
            </a:pPr>
            <a:r>
              <a:rPr lang="en-US" b="1" u="sng">
                <a:latin typeface="Muli Regular" panose="020B0604020202020204" charset="0"/>
                <a:ea typeface="Geneva"/>
              </a:rPr>
              <a:t>FDIC Dallas Region Quarterly Newsletter, Third Quarter of 2021 (cont’d)</a:t>
            </a:r>
          </a:p>
          <a:p>
            <a:pPr>
              <a:spcBef>
                <a:spcPts val="600"/>
              </a:spcBef>
              <a:spcAft>
                <a:spcPts val="600"/>
              </a:spcAft>
            </a:pPr>
            <a:r>
              <a:rPr lang="en-US" sz="2800">
                <a:latin typeface="Muli Regular" panose="020B0604020202020204" charset="0"/>
              </a:rPr>
              <a:t>Institutions entering reverse mortgage broker arrangements </a:t>
            </a:r>
            <a:r>
              <a:rPr lang="en-US" sz="2800" b="1">
                <a:latin typeface="Muli Regular" panose="020B0604020202020204" charset="0"/>
              </a:rPr>
              <a:t>must take appropriate risk mitigation activities,</a:t>
            </a:r>
            <a:r>
              <a:rPr lang="en-US" sz="2800">
                <a:latin typeface="Muli Regular" panose="020B0604020202020204" charset="0"/>
              </a:rPr>
              <a:t> including </a:t>
            </a:r>
            <a:r>
              <a:rPr lang="en-US" sz="2800" b="1">
                <a:latin typeface="Muli Regular" panose="020B0604020202020204" charset="0"/>
              </a:rPr>
              <a:t>reviewing comp agreements for compliance </a:t>
            </a:r>
            <a:r>
              <a:rPr lang="en-US" sz="2800">
                <a:latin typeface="Muli Regular" panose="020B0604020202020204" charset="0"/>
              </a:rPr>
              <a:t>with RESPA’s prohibition against paying or receiving any thing of value in exchange for referrals</a:t>
            </a:r>
            <a:endParaRPr lang="en-US" sz="2000">
              <a:latin typeface="Muli Regular" panose="020B0604020202020204" charset="0"/>
            </a:endParaRPr>
          </a:p>
          <a:p>
            <a:pPr>
              <a:spcBef>
                <a:spcPts val="600"/>
              </a:spcBef>
              <a:spcAft>
                <a:spcPts val="600"/>
              </a:spcAft>
            </a:pPr>
            <a:endParaRPr lang="en-US" sz="2400" b="1">
              <a:latin typeface="Muli Regular" panose="020B0604020202020204" charset="0"/>
              <a:ea typeface="Geneva"/>
            </a:endParaRPr>
          </a:p>
          <a:p>
            <a:pPr>
              <a:spcBef>
                <a:spcPts val="600"/>
              </a:spcBef>
              <a:spcAft>
                <a:spcPts val="600"/>
              </a:spcAft>
            </a:pPr>
            <a:r>
              <a:rPr lang="en-US" sz="2400" b="1" u="sng">
                <a:latin typeface="Muli Regular" panose="020B0604020202020204" charset="0"/>
                <a:ea typeface="Geneva"/>
              </a:rPr>
              <a:t>FDIC: Best Practices for Managing Compliance Risk</a:t>
            </a:r>
          </a:p>
          <a:p>
            <a:pPr lvl="1">
              <a:spcBef>
                <a:spcPts val="600"/>
              </a:spcBef>
              <a:spcAft>
                <a:spcPts val="600"/>
              </a:spcAft>
            </a:pPr>
            <a:r>
              <a:rPr lang="en-US" sz="2200">
                <a:latin typeface="Muli Regular" panose="020B0604020202020204" charset="0"/>
                <a:ea typeface="Geneva"/>
              </a:rPr>
              <a:t>Developing a process for </a:t>
            </a:r>
            <a:r>
              <a:rPr lang="en-US" sz="2200" b="1">
                <a:latin typeface="Muli Regular" panose="020B0604020202020204" charset="0"/>
                <a:ea typeface="Geneva"/>
              </a:rPr>
              <a:t>identifying, assessing, and documenting RESPA Section 8 risks</a:t>
            </a:r>
            <a:r>
              <a:rPr lang="en-US" sz="2200">
                <a:latin typeface="Muli Regular" panose="020B0604020202020204" charset="0"/>
                <a:ea typeface="Geneva"/>
              </a:rPr>
              <a:t> for all new and existing products and third-party relationships</a:t>
            </a:r>
          </a:p>
          <a:p>
            <a:pPr lvl="1">
              <a:spcBef>
                <a:spcPts val="600"/>
              </a:spcBef>
              <a:spcAft>
                <a:spcPts val="600"/>
              </a:spcAft>
            </a:pPr>
            <a:r>
              <a:rPr lang="en-US" sz="2200" b="1">
                <a:latin typeface="Muli Regular" panose="020B0604020202020204" charset="0"/>
                <a:ea typeface="Geneva"/>
              </a:rPr>
              <a:t>Reviewing contracts </a:t>
            </a:r>
            <a:r>
              <a:rPr lang="en-US" sz="2200">
                <a:latin typeface="Muli Regular" panose="020B0604020202020204" charset="0"/>
                <a:ea typeface="Geneva"/>
              </a:rPr>
              <a:t>to ensure that activities </a:t>
            </a:r>
            <a:r>
              <a:rPr lang="en-US" sz="2200" b="1">
                <a:latin typeface="Muli Regular" panose="020B0604020202020204" charset="0"/>
                <a:ea typeface="Geneva"/>
              </a:rPr>
              <a:t>meet contractual obligations </a:t>
            </a:r>
            <a:r>
              <a:rPr lang="en-US" sz="2200" u="sng">
                <a:latin typeface="Muli Regular" panose="020B0604020202020204" charset="0"/>
                <a:ea typeface="Geneva"/>
              </a:rPr>
              <a:t>and</a:t>
            </a:r>
            <a:r>
              <a:rPr lang="en-US" sz="2200">
                <a:latin typeface="Muli Regular" panose="020B0604020202020204" charset="0"/>
                <a:ea typeface="Geneva"/>
              </a:rPr>
              <a:t> </a:t>
            </a:r>
            <a:r>
              <a:rPr lang="en-US" sz="2200" b="1">
                <a:latin typeface="Muli Regular" panose="020B0604020202020204" charset="0"/>
                <a:ea typeface="Geneva"/>
              </a:rPr>
              <a:t>requirements of </a:t>
            </a:r>
            <a:r>
              <a:rPr lang="en-US" sz="2200" b="1">
                <a:latin typeface="Muli Regular" panose="020B0604020202020204" charset="0"/>
              </a:rPr>
              <a:t>RESPA Section 8</a:t>
            </a:r>
          </a:p>
          <a:p>
            <a:pPr lvl="1">
              <a:spcBef>
                <a:spcPts val="600"/>
              </a:spcBef>
              <a:spcAft>
                <a:spcPts val="600"/>
              </a:spcAft>
            </a:pPr>
            <a:r>
              <a:rPr lang="en-US" sz="2200">
                <a:latin typeface="Muli Regular" panose="020B0604020202020204" charset="0"/>
                <a:ea typeface="Geneva"/>
              </a:rPr>
              <a:t>Implementing an </a:t>
            </a:r>
            <a:r>
              <a:rPr lang="en-US" sz="2200" b="1">
                <a:latin typeface="Muli Regular" panose="020B0604020202020204" charset="0"/>
                <a:ea typeface="Geneva"/>
              </a:rPr>
              <a:t>ongoing evaluation of broker relationships </a:t>
            </a:r>
            <a:r>
              <a:rPr lang="en-US" sz="2200">
                <a:latin typeface="Muli Regular" panose="020B0604020202020204" charset="0"/>
                <a:ea typeface="Geneva"/>
              </a:rPr>
              <a:t>to ensure continued </a:t>
            </a:r>
            <a:r>
              <a:rPr lang="en-US" sz="2200" b="1">
                <a:latin typeface="Muli Regular" panose="020B0604020202020204" charset="0"/>
                <a:ea typeface="Geneva"/>
              </a:rPr>
              <a:t>compliance with </a:t>
            </a:r>
            <a:r>
              <a:rPr lang="en-US" sz="2200" b="1">
                <a:latin typeface="Muli Regular" panose="020B0604020202020204" charset="0"/>
              </a:rPr>
              <a:t>RESPA Section </a:t>
            </a:r>
            <a:r>
              <a:rPr lang="en-US" sz="2200">
                <a:latin typeface="Muli Regular" panose="020B0604020202020204" charset="0"/>
              </a:rPr>
              <a:t>8</a:t>
            </a:r>
          </a:p>
          <a:p>
            <a:pPr lvl="1">
              <a:spcBef>
                <a:spcPts val="600"/>
              </a:spcBef>
              <a:spcAft>
                <a:spcPts val="600"/>
              </a:spcAft>
            </a:pPr>
            <a:r>
              <a:rPr lang="en-US" sz="2200">
                <a:latin typeface="Muli Regular" panose="020B0604020202020204" charset="0"/>
                <a:ea typeface="Geneva"/>
              </a:rPr>
              <a:t>Ensuring that the fee or “</a:t>
            </a:r>
            <a:r>
              <a:rPr lang="en-US" sz="2200" b="1">
                <a:latin typeface="Muli Regular" panose="020B0604020202020204" charset="0"/>
                <a:ea typeface="Geneva"/>
              </a:rPr>
              <a:t>thing of value</a:t>
            </a:r>
            <a:r>
              <a:rPr lang="en-US" sz="2200">
                <a:latin typeface="Muli Regular" panose="020B0604020202020204" charset="0"/>
                <a:ea typeface="Geneva"/>
              </a:rPr>
              <a:t>” you receive (or pay) is </a:t>
            </a:r>
            <a:r>
              <a:rPr lang="en-US" sz="2200" b="1">
                <a:latin typeface="Muli Regular" panose="020B0604020202020204" charset="0"/>
                <a:ea typeface="Geneva"/>
              </a:rPr>
              <a:t>reasonable for the services performed </a:t>
            </a:r>
            <a:r>
              <a:rPr lang="en-US" sz="2200">
                <a:latin typeface="Muli Regular" panose="020B0604020202020204" charset="0"/>
                <a:ea typeface="Geneva"/>
              </a:rPr>
              <a:t>and your market</a:t>
            </a:r>
          </a:p>
          <a:p>
            <a:pPr lvl="1">
              <a:spcBef>
                <a:spcPts val="600"/>
              </a:spcBef>
              <a:spcAft>
                <a:spcPts val="600"/>
              </a:spcAft>
            </a:pPr>
            <a:r>
              <a:rPr lang="en-US" sz="2200">
                <a:latin typeface="Muli Regular" panose="020B0604020202020204" charset="0"/>
                <a:ea typeface="Geneva"/>
              </a:rPr>
              <a:t>Ensuring HECM origination fee calculations include all applicable fees &amp; origination fees do not exceed fee cap limits</a:t>
            </a:r>
            <a:endParaRPr lang="en-US" sz="2200" b="1" u="sng">
              <a:latin typeface="Muli Regular" panose="020B0604020202020204" charset="0"/>
              <a:ea typeface="Geneva"/>
            </a:endParaRPr>
          </a:p>
        </p:txBody>
      </p:sp>
    </p:spTree>
    <p:extLst>
      <p:ext uri="{BB962C8B-B14F-4D97-AF65-F5344CB8AC3E}">
        <p14:creationId xmlns:p14="http://schemas.microsoft.com/office/powerpoint/2010/main" val="339385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94544" y="113544"/>
            <a:ext cx="18135605" cy="10058399"/>
            <a:chOff x="3843" y="0"/>
            <a:chExt cx="3557601" cy="3257100"/>
          </a:xfrm>
        </p:grpSpPr>
        <p:sp>
          <p:nvSpPr>
            <p:cNvPr id="5" name="Freeform 5"/>
            <p:cNvSpPr/>
            <p:nvPr/>
          </p:nvSpPr>
          <p:spPr>
            <a:xfrm>
              <a:off x="3843"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b="1">
                <a:latin typeface="Muli Bold Bold" panose="020B0604020202020204" charset="0"/>
                <a:cs typeface="Muli Regular" panose="020B0604020202020204" charset="0"/>
              </a:rPr>
              <a:t>NRMLA Code of Ethics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a:spcBef>
                <a:spcPts val="600"/>
              </a:spcBef>
              <a:spcAft>
                <a:spcPts val="600"/>
              </a:spcAft>
            </a:pPr>
            <a:r>
              <a:rPr lang="en-US" sz="2400" b="1" u="sng">
                <a:latin typeface="Muli Regular" panose="020B0604020202020204" charset="0"/>
              </a:rPr>
              <a:t>Code of Ethics</a:t>
            </a:r>
          </a:p>
          <a:p>
            <a:pPr lvl="1">
              <a:spcBef>
                <a:spcPts val="600"/>
              </a:spcBef>
              <a:spcAft>
                <a:spcPts val="600"/>
              </a:spcAft>
            </a:pPr>
            <a:r>
              <a:rPr lang="en-US" sz="2000" b="1" i="1">
                <a:latin typeface="Muli Regular" panose="020B0604020202020204" charset="0"/>
                <a:ea typeface="Geneva"/>
              </a:rPr>
              <a:t>Rule 102 of the Code of Ethics</a:t>
            </a:r>
            <a:r>
              <a:rPr lang="en-US" sz="2000">
                <a:latin typeface="Muli Regular" panose="020B0604020202020204" charset="0"/>
                <a:ea typeface="Geneva"/>
              </a:rPr>
              <a:t>: Requires that NRMLA Member reverse mortgage </a:t>
            </a:r>
            <a:r>
              <a:rPr lang="en-US" sz="2000" b="1">
                <a:latin typeface="Muli Regular" panose="020B0604020202020204" charset="0"/>
                <a:ea typeface="Geneva"/>
              </a:rPr>
              <a:t>compensation be reasonable in amount </a:t>
            </a:r>
            <a:r>
              <a:rPr lang="en-US" sz="2000">
                <a:latin typeface="Muli Regular" panose="020B0604020202020204" charset="0"/>
                <a:ea typeface="Geneva"/>
              </a:rPr>
              <a:t>and be </a:t>
            </a:r>
            <a:r>
              <a:rPr lang="en-US" sz="2000" b="1">
                <a:latin typeface="Muli Regular" panose="020B0604020202020204" charset="0"/>
                <a:ea typeface="Geneva"/>
              </a:rPr>
              <a:t>clearly and timely described</a:t>
            </a:r>
            <a:r>
              <a:rPr lang="en-US" sz="2000">
                <a:latin typeface="Muli Regular" panose="020B0604020202020204" charset="0"/>
                <a:ea typeface="Geneva"/>
              </a:rPr>
              <a:t> to seniors</a:t>
            </a:r>
          </a:p>
          <a:p>
            <a:pPr lvl="1">
              <a:spcBef>
                <a:spcPts val="600"/>
              </a:spcBef>
              <a:spcAft>
                <a:spcPts val="600"/>
              </a:spcAft>
            </a:pPr>
            <a:r>
              <a:rPr lang="en-US" sz="2000" b="1" i="1">
                <a:latin typeface="Muli Regular" panose="020B0604020202020204" charset="0"/>
                <a:ea typeface="Geneva"/>
              </a:rPr>
              <a:t>Rule 107 of the Code of Ethics: </a:t>
            </a:r>
            <a:r>
              <a:rPr lang="en-US" sz="2000">
                <a:latin typeface="Muli Regular" panose="020B0604020202020204" charset="0"/>
                <a:ea typeface="Geneva"/>
              </a:rPr>
              <a:t>Requires that NRMLA Members describe to seniors </a:t>
            </a:r>
            <a:r>
              <a:rPr lang="en-US" sz="2000" b="1">
                <a:latin typeface="Muli Regular" panose="020B0604020202020204" charset="0"/>
                <a:ea typeface="Geneva"/>
              </a:rPr>
              <a:t>the range of programs and products offered </a:t>
            </a:r>
            <a:r>
              <a:rPr lang="en-US" sz="2000">
                <a:latin typeface="Muli Regular" panose="020B0604020202020204" charset="0"/>
                <a:ea typeface="Geneva"/>
              </a:rPr>
              <a:t>by the Member that may provide “</a:t>
            </a:r>
            <a:r>
              <a:rPr lang="en-US" sz="2000" b="1">
                <a:latin typeface="Muli Regular" panose="020B0604020202020204" charset="0"/>
                <a:ea typeface="Geneva"/>
              </a:rPr>
              <a:t>a bona fide advantage</a:t>
            </a:r>
            <a:r>
              <a:rPr lang="en-US" sz="2000">
                <a:latin typeface="Muli Regular" panose="020B0604020202020204" charset="0"/>
                <a:ea typeface="Geneva"/>
              </a:rPr>
              <a:t>” to such seniors</a:t>
            </a:r>
          </a:p>
          <a:p>
            <a:pPr lvl="1">
              <a:spcBef>
                <a:spcPts val="600"/>
              </a:spcBef>
              <a:spcAft>
                <a:spcPts val="600"/>
              </a:spcAft>
            </a:pPr>
            <a:r>
              <a:rPr lang="en-US" sz="2000" b="1" i="1">
                <a:latin typeface="Muli Regular" panose="020B0604020202020204" charset="0"/>
                <a:ea typeface="Geneva"/>
              </a:rPr>
              <a:t>Rule 301 of the Code of Ethics</a:t>
            </a:r>
            <a:r>
              <a:rPr lang="en-US" sz="2000" b="1">
                <a:latin typeface="Muli Regular" panose="020B0604020202020204" charset="0"/>
                <a:ea typeface="Geneva"/>
              </a:rPr>
              <a:t>: </a:t>
            </a:r>
            <a:r>
              <a:rPr lang="en-US" sz="2000">
                <a:latin typeface="Muli Regular" panose="020B0604020202020204" charset="0"/>
                <a:ea typeface="Geneva"/>
              </a:rPr>
              <a:t>Requires NRMLA Members to </a:t>
            </a:r>
            <a:r>
              <a:rPr lang="en-US" sz="2000" b="1">
                <a:latin typeface="Muli Regular" panose="020B0604020202020204" charset="0"/>
                <a:ea typeface="Geneva"/>
              </a:rPr>
              <a:t>accurately describe both the costs and benefits </a:t>
            </a:r>
            <a:r>
              <a:rPr lang="en-US" sz="2000">
                <a:latin typeface="Muli Regular" panose="020B0604020202020204" charset="0"/>
                <a:ea typeface="Geneva"/>
              </a:rPr>
              <a:t>of the products and services presented to seniors</a:t>
            </a:r>
          </a:p>
          <a:p>
            <a:pPr lvl="1">
              <a:spcBef>
                <a:spcPts val="600"/>
              </a:spcBef>
              <a:spcAft>
                <a:spcPts val="600"/>
              </a:spcAft>
            </a:pPr>
            <a:r>
              <a:rPr lang="en-US" sz="2000" b="1" i="1">
                <a:latin typeface="Muli Regular" panose="020B0604020202020204" charset="0"/>
                <a:ea typeface="Geneva"/>
              </a:rPr>
              <a:t>Rule 605 of the Code of Ethics</a:t>
            </a:r>
            <a:r>
              <a:rPr lang="en-US" sz="2000" b="1">
                <a:latin typeface="Muli Regular" panose="020B0604020202020204" charset="0"/>
                <a:ea typeface="Geneva"/>
              </a:rPr>
              <a:t>: </a:t>
            </a:r>
            <a:r>
              <a:rPr lang="en-US" sz="2000">
                <a:latin typeface="Muli Regular" panose="020B0604020202020204" charset="0"/>
                <a:ea typeface="Geneva"/>
              </a:rPr>
              <a:t>Requires NRMLA Members to </a:t>
            </a:r>
            <a:r>
              <a:rPr lang="en-US" sz="2000" b="1">
                <a:latin typeface="Muli Regular" panose="020B0604020202020204" charset="0"/>
                <a:ea typeface="Geneva"/>
              </a:rPr>
              <a:t>comply with all applicable regulatory requirements</a:t>
            </a:r>
          </a:p>
          <a:p>
            <a:pPr lvl="1">
              <a:spcBef>
                <a:spcPct val="0"/>
              </a:spcBef>
            </a:pPr>
            <a:endParaRPr lang="en-US" sz="2000">
              <a:latin typeface="Muli Regular" panose="020B0604020202020204" charset="0"/>
              <a:ea typeface="Geneva"/>
            </a:endParaRPr>
          </a:p>
          <a:p>
            <a:pPr>
              <a:spcBef>
                <a:spcPts val="600"/>
              </a:spcBef>
              <a:spcAft>
                <a:spcPts val="600"/>
              </a:spcAft>
            </a:pPr>
            <a:r>
              <a:rPr lang="en-US" sz="2400" b="1" u="sng">
                <a:latin typeface="Muli Regular" panose="020B0604020202020204" charset="0"/>
              </a:rPr>
              <a:t>ETHICS ADVISORY OPINION 2009-1: Ethical Offers of Other Financial and Insurance Products and Services</a:t>
            </a:r>
          </a:p>
          <a:p>
            <a:pPr lvl="1">
              <a:spcBef>
                <a:spcPts val="600"/>
              </a:spcBef>
              <a:spcAft>
                <a:spcPts val="600"/>
              </a:spcAft>
            </a:pPr>
            <a:r>
              <a:rPr lang="en-US" sz="2000">
                <a:latin typeface="Muli Regular" panose="020B0604020202020204" charset="0"/>
              </a:rPr>
              <a:t>It is a violation of the NRMLA Code of Ethics for a NRMLA Member </a:t>
            </a:r>
            <a:r>
              <a:rPr lang="en-US" sz="2000" b="1">
                <a:latin typeface="Muli Regular" panose="020B0604020202020204" charset="0"/>
              </a:rPr>
              <a:t>to fail to provide complete, timely and clear information about all compensation</a:t>
            </a:r>
            <a:r>
              <a:rPr lang="en-US" sz="2000">
                <a:latin typeface="Muli Regular" panose="020B0604020202020204" charset="0"/>
              </a:rPr>
              <a:t> to be received or received, directly and indirectly, </a:t>
            </a:r>
            <a:r>
              <a:rPr lang="en-US" sz="2000" b="1">
                <a:latin typeface="Muli Regular" panose="020B0604020202020204" charset="0"/>
              </a:rPr>
              <a:t>in connection with the origination of a reverse mortgage</a:t>
            </a:r>
          </a:p>
          <a:p>
            <a:pPr lvl="1">
              <a:spcBef>
                <a:spcPts val="600"/>
              </a:spcBef>
              <a:spcAft>
                <a:spcPts val="600"/>
              </a:spcAft>
            </a:pPr>
            <a:r>
              <a:rPr lang="en-US" sz="2000">
                <a:latin typeface="Muli Regular" panose="020B0604020202020204" charset="0"/>
              </a:rPr>
              <a:t>It is a violation of the NRMLA Code of Ethics for a NRMLA Member to receive </a:t>
            </a:r>
            <a:r>
              <a:rPr lang="en-US" sz="2000" b="1" i="1">
                <a:latin typeface="Muli Regular" panose="020B0604020202020204" charset="0"/>
              </a:rPr>
              <a:t>unreasonably high compensation </a:t>
            </a:r>
            <a:r>
              <a:rPr lang="en-US" sz="2000">
                <a:latin typeface="Muli Regular" panose="020B0604020202020204" charset="0"/>
              </a:rPr>
              <a:t>as a result of its product offering activities</a:t>
            </a:r>
          </a:p>
          <a:p>
            <a:pPr lvl="2">
              <a:spcBef>
                <a:spcPts val="600"/>
              </a:spcBef>
              <a:spcAft>
                <a:spcPts val="600"/>
              </a:spcAft>
            </a:pPr>
            <a:r>
              <a:rPr lang="en-US" sz="2000" b="1" i="1">
                <a:latin typeface="Muli Regular" panose="020B0604020202020204" charset="0"/>
              </a:rPr>
              <a:t>Unreasonably high compensation </a:t>
            </a:r>
            <a:r>
              <a:rPr lang="en-US" sz="2000">
                <a:latin typeface="Muli Regular" panose="020B0604020202020204" charset="0"/>
              </a:rPr>
              <a:t>is compensation </a:t>
            </a:r>
            <a:r>
              <a:rPr lang="en-US" sz="2000" b="1">
                <a:latin typeface="Muli Regular" panose="020B0604020202020204" charset="0"/>
              </a:rPr>
              <a:t>in </a:t>
            </a:r>
            <a:r>
              <a:rPr lang="en-US" sz="2000">
                <a:latin typeface="Muli Regular" panose="020B0604020202020204" charset="0"/>
              </a:rPr>
              <a:t>excess of that which complies with legal requirements including, as applicable, compensation limits established by appropriate regulators</a:t>
            </a:r>
          </a:p>
          <a:p>
            <a:pPr>
              <a:spcBef>
                <a:spcPct val="0"/>
              </a:spcBef>
            </a:pPr>
            <a:endParaRPr lang="en-US" sz="2400" b="1" u="sng">
              <a:latin typeface="Muli Regular" panose="020B0604020202020204" charset="0"/>
              <a:ea typeface="Geneva"/>
            </a:endParaRPr>
          </a:p>
          <a:p>
            <a:pPr marL="0" indent="0">
              <a:spcBef>
                <a:spcPct val="0"/>
              </a:spcBef>
              <a:buNone/>
            </a:pPr>
            <a:r>
              <a:rPr lang="en-US" sz="2400" b="1">
                <a:latin typeface="Muli Regular" panose="020B0604020202020204" charset="0"/>
                <a:ea typeface="Geneva"/>
                <a:hlinkClick r:id="rId4"/>
              </a:rPr>
              <a:t>https://www.nrmlaonline.org/flippingbook/CodeofEthics/66/  </a:t>
            </a:r>
            <a:endParaRPr lang="en-US" sz="2400" b="1">
              <a:latin typeface="Muli Regular" panose="020B0604020202020204" charset="0"/>
              <a:ea typeface="Geneva"/>
            </a:endParaRPr>
          </a:p>
        </p:txBody>
      </p:sp>
    </p:spTree>
    <p:extLst>
      <p:ext uri="{BB962C8B-B14F-4D97-AF65-F5344CB8AC3E}">
        <p14:creationId xmlns:p14="http://schemas.microsoft.com/office/powerpoint/2010/main" val="2311147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685800" y="1866900"/>
            <a:ext cx="16916400" cy="7315200"/>
          </a:xfrm>
        </p:spPr>
        <p:txBody>
          <a:bodyPr>
            <a:noAutofit/>
          </a:bodyPr>
          <a:lstStyle/>
          <a:p>
            <a:pPr>
              <a:spcBef>
                <a:spcPts val="600"/>
              </a:spcBef>
              <a:spcAft>
                <a:spcPts val="600"/>
              </a:spcAft>
            </a:pPr>
            <a:endParaRPr lang="en-US" sz="2400" b="1" u="sng">
              <a:latin typeface="Muli Regular" panose="020B0604020202020204" charset="0"/>
              <a:ea typeface="Geneva"/>
            </a:endParaRPr>
          </a:p>
          <a:p>
            <a:pPr>
              <a:spcBef>
                <a:spcPts val="600"/>
              </a:spcBef>
              <a:spcAft>
                <a:spcPts val="600"/>
              </a:spcAft>
            </a:pPr>
            <a:endParaRPr lang="en-US" sz="2400" b="1" u="sng">
              <a:latin typeface="Muli Regular" panose="020B0604020202020204" charset="0"/>
              <a:ea typeface="Geneva"/>
            </a:endParaRPr>
          </a:p>
          <a:p>
            <a:pPr>
              <a:spcBef>
                <a:spcPts val="600"/>
              </a:spcBef>
              <a:spcAft>
                <a:spcPts val="600"/>
              </a:spcAft>
            </a:pPr>
            <a:endParaRPr lang="en-US" sz="2400" b="1" u="sng">
              <a:latin typeface="Muli Regular" panose="020B0604020202020204" charset="0"/>
              <a:ea typeface="Geneva"/>
            </a:endParaRPr>
          </a:p>
          <a:p>
            <a:pPr>
              <a:spcBef>
                <a:spcPts val="600"/>
              </a:spcBef>
              <a:spcAft>
                <a:spcPts val="600"/>
              </a:spcAft>
            </a:pPr>
            <a:endParaRPr lang="en-US" sz="2400" b="1" u="sng">
              <a:latin typeface="Muli Regular" panose="020B0604020202020204" charset="0"/>
              <a:ea typeface="Geneva"/>
            </a:endParaRPr>
          </a:p>
          <a:p>
            <a:pPr marL="0" indent="0" algn="ctr">
              <a:spcBef>
                <a:spcPts val="600"/>
              </a:spcBef>
              <a:spcAft>
                <a:spcPts val="600"/>
              </a:spcAft>
              <a:buNone/>
            </a:pPr>
            <a:r>
              <a:rPr lang="en-US" sz="11500" b="1">
                <a:latin typeface="Muli Bold Bold" panose="020B0604020202020204" charset="0"/>
                <a:cs typeface="Muli Regular" panose="020B0604020202020204" charset="0"/>
              </a:rPr>
              <a:t>QUESTIONS?</a:t>
            </a:r>
          </a:p>
          <a:p>
            <a:pPr>
              <a:spcBef>
                <a:spcPts val="600"/>
              </a:spcBef>
              <a:spcAft>
                <a:spcPts val="600"/>
              </a:spcAft>
            </a:pPr>
            <a:endParaRPr lang="en-US" sz="2400" b="1" u="sng">
              <a:latin typeface="Muli Regular" panose="020B0604020202020204" charset="0"/>
              <a:ea typeface="Geneva"/>
            </a:endParaRPr>
          </a:p>
        </p:txBody>
      </p:sp>
    </p:spTree>
    <p:extLst>
      <p:ext uri="{BB962C8B-B14F-4D97-AF65-F5344CB8AC3E}">
        <p14:creationId xmlns:p14="http://schemas.microsoft.com/office/powerpoint/2010/main" val="374110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spc="-200">
                <a:solidFill>
                  <a:srgbClr val="191919"/>
                </a:solidFill>
                <a:latin typeface="Muli Bold Bold"/>
              </a:rPr>
              <a:t>LO Comp Rule Background</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a:spcBef>
                <a:spcPts val="1800"/>
              </a:spcBef>
            </a:pPr>
            <a:r>
              <a:rPr lang="en-US" b="1">
                <a:latin typeface="Muli Regular" panose="020B0604020202020204" charset="0"/>
              </a:rPr>
              <a:t>Why is it important?</a:t>
            </a:r>
          </a:p>
          <a:p>
            <a:pPr lvl="1"/>
            <a:r>
              <a:rPr lang="en-US">
                <a:latin typeface="Muli Regular" panose="020B0604020202020204" charset="0"/>
              </a:rPr>
              <a:t>CFPB, FDIC, and other federal regulators review for compliance with LO Comp Rule during examinations</a:t>
            </a:r>
          </a:p>
          <a:p>
            <a:pPr lvl="2"/>
            <a:r>
              <a:rPr lang="en-US">
                <a:latin typeface="Muli Regular" panose="020B0604020202020204" charset="0"/>
              </a:rPr>
              <a:t>State regulators also look for LO Comp issues as part of state examinations</a:t>
            </a:r>
          </a:p>
          <a:p>
            <a:pPr lvl="1"/>
            <a:r>
              <a:rPr lang="en-US">
                <a:latin typeface="Muli Regular" panose="020B0604020202020204" charset="0"/>
              </a:rPr>
              <a:t>Severe penalties for companies and individual LOs for violating LO Comp Rule </a:t>
            </a:r>
          </a:p>
          <a:p>
            <a:pPr lvl="1"/>
            <a:r>
              <a:rPr lang="en-US">
                <a:latin typeface="Muli Regular" panose="020B0604020202020204" charset="0"/>
              </a:rPr>
              <a:t>Companies need to structure comp plans properly to both comply with LO Comp Rule and attract/retain LOs in a competitive market</a:t>
            </a:r>
          </a:p>
          <a:p>
            <a:pPr>
              <a:spcBef>
                <a:spcPts val="1800"/>
              </a:spcBef>
            </a:pPr>
            <a:endParaRPr lang="en-US" sz="500" b="1">
              <a:latin typeface="Muli Regular" panose="020B0604020202020204" charset="0"/>
            </a:endParaRPr>
          </a:p>
          <a:p>
            <a:pPr>
              <a:spcBef>
                <a:spcPts val="1800"/>
              </a:spcBef>
            </a:pPr>
            <a:r>
              <a:rPr lang="en-US" b="1">
                <a:latin typeface="Muli Regular" panose="020B0604020202020204" charset="0"/>
              </a:rPr>
              <a:t>History</a:t>
            </a:r>
          </a:p>
          <a:p>
            <a:pPr lvl="1"/>
            <a:r>
              <a:rPr lang="en-US">
                <a:latin typeface="Muli Regular" panose="020B0604020202020204" charset="0"/>
              </a:rPr>
              <a:t>Original Rule issued by Federal Reserve Board became effective on April 6, 2011 </a:t>
            </a:r>
          </a:p>
          <a:p>
            <a:pPr lvl="1"/>
            <a:r>
              <a:rPr lang="en-US">
                <a:latin typeface="Muli Regular" panose="020B0604020202020204" charset="0"/>
              </a:rPr>
              <a:t>Dodd-Frank Act largely codified the Rule</a:t>
            </a:r>
          </a:p>
          <a:p>
            <a:pPr lvl="1"/>
            <a:r>
              <a:rPr lang="en-US">
                <a:latin typeface="Muli Regular" panose="020B0604020202020204" charset="0"/>
              </a:rPr>
              <a:t>CFPB’s revised LO Comp Rule became effective Jan. 1, 2014</a:t>
            </a:r>
          </a:p>
          <a:p>
            <a:pPr lvl="2"/>
            <a:r>
              <a:rPr lang="en-US">
                <a:latin typeface="Muli Regular" panose="020B0604020202020204" charset="0"/>
              </a:rPr>
              <a:t>“</a:t>
            </a:r>
            <a:r>
              <a:rPr lang="en-US" b="1">
                <a:latin typeface="Muli Regular" panose="020B0604020202020204" charset="0"/>
              </a:rPr>
              <a:t>LO Comp Rule</a:t>
            </a:r>
            <a:r>
              <a:rPr lang="en-US">
                <a:latin typeface="Muli Regular" panose="020B0604020202020204" charset="0"/>
              </a:rPr>
              <a:t>” = LO comp &amp; steering provisions provided in 12 C.F.R. § 1026.36(d) and (e)</a:t>
            </a:r>
          </a:p>
          <a:p>
            <a:pPr lvl="1"/>
            <a:endParaRPr lang="en-US" sz="1000">
              <a:latin typeface="Muli Regular" panose="020B0604020202020204" charset="0"/>
            </a:endParaRPr>
          </a:p>
          <a:p>
            <a:pPr lvl="1"/>
            <a:endParaRPr lang="en-US" sz="500">
              <a:latin typeface="Muli Regular" panose="020B0604020202020204" charset="0"/>
            </a:endParaRPr>
          </a:p>
          <a:p>
            <a:r>
              <a:rPr lang="en-US" b="1">
                <a:latin typeface="Muli Regular" panose="020B0604020202020204" charset="0"/>
              </a:rPr>
              <a:t>Current Regulatory Environment</a:t>
            </a:r>
          </a:p>
        </p:txBody>
      </p:sp>
    </p:spTree>
    <p:extLst>
      <p:ext uri="{BB962C8B-B14F-4D97-AF65-F5344CB8AC3E}">
        <p14:creationId xmlns:p14="http://schemas.microsoft.com/office/powerpoint/2010/main" val="3203179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spc="-200">
                <a:solidFill>
                  <a:srgbClr val="191919"/>
                </a:solidFill>
                <a:latin typeface="Muli Bold Bold"/>
              </a:rPr>
              <a:t>Three Main Prohibitions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742950" indent="-742950">
              <a:buFont typeface="+mj-lt"/>
              <a:buAutoNum type="arabicPeriod"/>
            </a:pPr>
            <a:r>
              <a:rPr lang="en-US" sz="3600" b="1">
                <a:latin typeface="Muli Bold" panose="020B0604020202020204" charset="0"/>
                <a:cs typeface="Muli Regular" panose="020B0604020202020204" charset="0"/>
              </a:rPr>
              <a:t>No Compensation Based on Loan Terms</a:t>
            </a:r>
          </a:p>
          <a:p>
            <a:pPr lvl="1"/>
            <a:r>
              <a:rPr lang="en-US" sz="3200">
                <a:latin typeface="Muli Regular" panose="020B0604020202020204" charset="0"/>
                <a:cs typeface="Muli Regular" panose="020B0604020202020204" charset="0"/>
              </a:rPr>
              <a:t>LOs may not receive compensation based on </a:t>
            </a:r>
            <a:r>
              <a:rPr lang="en-US" sz="3200" b="1" i="1">
                <a:latin typeface="Muli Regular" panose="020B0604020202020204" charset="0"/>
                <a:cs typeface="Muli Regular" panose="020B0604020202020204" charset="0"/>
              </a:rPr>
              <a:t>terms </a:t>
            </a:r>
            <a:r>
              <a:rPr lang="en-US" sz="3200">
                <a:latin typeface="Muli Regular" panose="020B0604020202020204" charset="0"/>
                <a:cs typeface="Muli Regular" panose="020B0604020202020204" charset="0"/>
              </a:rPr>
              <a:t>or a </a:t>
            </a:r>
            <a:r>
              <a:rPr lang="en-US" sz="3200" b="1" i="1">
                <a:latin typeface="Muli Regular" panose="020B0604020202020204" charset="0"/>
                <a:cs typeface="Muli Regular" panose="020B0604020202020204" charset="0"/>
              </a:rPr>
              <a:t>proxy</a:t>
            </a:r>
            <a:r>
              <a:rPr lang="en-US" sz="3200">
                <a:latin typeface="Muli Regular" panose="020B0604020202020204" charset="0"/>
                <a:cs typeface="Muli Regular" panose="020B0604020202020204" charset="0"/>
              </a:rPr>
              <a:t> for terms</a:t>
            </a:r>
          </a:p>
          <a:p>
            <a:pPr marL="457200" lvl="1" indent="0">
              <a:buNone/>
            </a:pPr>
            <a:endParaRPr lang="en-US" sz="3200">
              <a:latin typeface="Muli Regular" panose="020B0604020202020204" charset="0"/>
              <a:cs typeface="Muli Regular" panose="020B0604020202020204" charset="0"/>
            </a:endParaRPr>
          </a:p>
          <a:p>
            <a:pPr marL="742950" indent="-742950">
              <a:spcBef>
                <a:spcPts val="1800"/>
              </a:spcBef>
              <a:buFont typeface="+mj-lt"/>
              <a:buAutoNum type="arabicPeriod"/>
            </a:pPr>
            <a:r>
              <a:rPr lang="en-US" sz="3600" b="1">
                <a:latin typeface="Muli Bold" panose="020B0604020202020204" charset="0"/>
                <a:cs typeface="Muli Regular" panose="020B0604020202020204" charset="0"/>
              </a:rPr>
              <a:t>No Dual Compensation</a:t>
            </a:r>
          </a:p>
          <a:p>
            <a:pPr lvl="1"/>
            <a:r>
              <a:rPr lang="en-US" sz="3200">
                <a:latin typeface="Muli Regular" panose="020B0604020202020204" charset="0"/>
                <a:cs typeface="Muli Regular" panose="020B0604020202020204" charset="0"/>
              </a:rPr>
              <a:t>LOs may not receive compensation from </a:t>
            </a:r>
            <a:r>
              <a:rPr lang="en-US" sz="3200" b="1" i="1">
                <a:latin typeface="Muli Regular" panose="020B0604020202020204" charset="0"/>
                <a:cs typeface="Muli Regular" panose="020B0604020202020204" charset="0"/>
              </a:rPr>
              <a:t>multiple sources</a:t>
            </a:r>
            <a:r>
              <a:rPr lang="en-US" sz="3200">
                <a:latin typeface="Muli Regular" panose="020B0604020202020204" charset="0"/>
                <a:cs typeface="Muli Regular" panose="020B0604020202020204" charset="0"/>
              </a:rPr>
              <a:t>, i.e., no compensation from creditor/other parties if LO receives compensation directly from consumer</a:t>
            </a:r>
          </a:p>
          <a:p>
            <a:pPr lvl="2"/>
            <a:endParaRPr lang="en-US" sz="3200">
              <a:latin typeface="Muli Regular" panose="020B0604020202020204" charset="0"/>
              <a:cs typeface="Muli Regular" panose="020B0604020202020204" charset="0"/>
            </a:endParaRPr>
          </a:p>
          <a:p>
            <a:pPr marL="742950" indent="-742950">
              <a:spcBef>
                <a:spcPts val="1800"/>
              </a:spcBef>
              <a:buFont typeface="+mj-lt"/>
              <a:buAutoNum type="arabicPeriod"/>
            </a:pPr>
            <a:r>
              <a:rPr lang="en-US" sz="3600" b="1">
                <a:latin typeface="Muli Bold" panose="020B0604020202020204" charset="0"/>
                <a:cs typeface="Muli Regular" panose="020B0604020202020204" charset="0"/>
              </a:rPr>
              <a:t>No Steering  </a:t>
            </a:r>
          </a:p>
          <a:p>
            <a:pPr lvl="1"/>
            <a:r>
              <a:rPr lang="en-US" sz="3200">
                <a:latin typeface="Muli Regular" panose="020B0604020202020204" charset="0"/>
                <a:cs typeface="Muli Regular" panose="020B0604020202020204" charset="0"/>
              </a:rPr>
              <a:t>LOs prohibited from </a:t>
            </a:r>
            <a:r>
              <a:rPr lang="en-US" sz="3200" b="1" i="1">
                <a:latin typeface="Muli Regular" panose="020B0604020202020204" charset="0"/>
                <a:cs typeface="Muli Regular" panose="020B0604020202020204" charset="0"/>
              </a:rPr>
              <a:t>steering</a:t>
            </a:r>
            <a:r>
              <a:rPr lang="en-US" sz="3200">
                <a:latin typeface="Muli Regular" panose="020B0604020202020204" charset="0"/>
                <a:cs typeface="Muli Regular" panose="020B0604020202020204" charset="0"/>
              </a:rPr>
              <a:t> consumer to a mortgage loan that is not in consumer’s interest to increase LO’s compensation</a:t>
            </a:r>
          </a:p>
        </p:txBody>
      </p:sp>
    </p:spTree>
    <p:extLst>
      <p:ext uri="{BB962C8B-B14F-4D97-AF65-F5344CB8AC3E}">
        <p14:creationId xmlns:p14="http://schemas.microsoft.com/office/powerpoint/2010/main" val="2144621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spc="-200">
                <a:solidFill>
                  <a:srgbClr val="191919"/>
                </a:solidFill>
                <a:latin typeface="Muli Bold Bold"/>
              </a:rPr>
              <a:t>Covered Loans and Persons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lvl="0">
              <a:spcBef>
                <a:spcPct val="0"/>
              </a:spcBef>
            </a:pPr>
            <a:r>
              <a:rPr lang="en-US" sz="2800">
                <a:solidFill>
                  <a:prstClr val="black"/>
                </a:solidFill>
                <a:latin typeface="Muli Regular" panose="020B0604020202020204" charset="0"/>
                <a:cs typeface="Muli Regular" panose="020B0604020202020204" charset="0"/>
              </a:rPr>
              <a:t>Applies to all </a:t>
            </a:r>
            <a:r>
              <a:rPr lang="en-US" sz="2800" b="1">
                <a:solidFill>
                  <a:prstClr val="black"/>
                </a:solidFill>
                <a:latin typeface="Muli Regular" panose="020B0604020202020204" charset="0"/>
                <a:cs typeface="Muli Regular" panose="020B0604020202020204" charset="0"/>
              </a:rPr>
              <a:t>closed-end residential mortgage loans secured by a dwelling</a:t>
            </a:r>
            <a:r>
              <a:rPr lang="en-US" sz="2800">
                <a:solidFill>
                  <a:prstClr val="black"/>
                </a:solidFill>
                <a:latin typeface="Muli Regular" panose="020B0604020202020204" charset="0"/>
                <a:cs typeface="Muli Regular" panose="020B0604020202020204" charset="0"/>
              </a:rPr>
              <a:t> </a:t>
            </a:r>
          </a:p>
          <a:p>
            <a:pPr lvl="1">
              <a:spcBef>
                <a:spcPct val="0"/>
              </a:spcBef>
            </a:pPr>
            <a:r>
              <a:rPr lang="en-US" sz="2600">
                <a:solidFill>
                  <a:prstClr val="black"/>
                </a:solidFill>
                <a:latin typeface="Muli Regular" panose="020B0604020202020204" charset="0"/>
                <a:cs typeface="Muli Regular" panose="020B0604020202020204" charset="0"/>
              </a:rPr>
              <a:t>For example: Fixed rate HECMs and fixed rate proprietary reverse mortgages</a:t>
            </a:r>
          </a:p>
          <a:p>
            <a:pPr lvl="1">
              <a:spcBef>
                <a:spcPct val="0"/>
              </a:spcBef>
            </a:pPr>
            <a:endParaRPr lang="en-US" sz="2400">
              <a:solidFill>
                <a:prstClr val="black"/>
              </a:solidFill>
              <a:latin typeface="Muli Regular" panose="020B0604020202020204" charset="0"/>
              <a:cs typeface="Muli Regular" panose="020B0604020202020204" charset="0"/>
            </a:endParaRPr>
          </a:p>
          <a:p>
            <a:pPr lvl="0">
              <a:spcBef>
                <a:spcPct val="0"/>
              </a:spcBef>
            </a:pPr>
            <a:r>
              <a:rPr lang="en-US" sz="2800" b="1">
                <a:solidFill>
                  <a:prstClr val="black"/>
                </a:solidFill>
                <a:latin typeface="Muli Regular" panose="020B0604020202020204" charset="0"/>
                <a:cs typeface="Muli Regular" panose="020B0604020202020204" charset="0"/>
              </a:rPr>
              <a:t>Excludes</a:t>
            </a:r>
            <a:r>
              <a:rPr lang="en-US" sz="2800">
                <a:solidFill>
                  <a:prstClr val="black"/>
                </a:solidFill>
                <a:latin typeface="Muli Regular" panose="020B0604020202020204" charset="0"/>
                <a:cs typeface="Muli Regular" panose="020B0604020202020204" charset="0"/>
              </a:rPr>
              <a:t>: </a:t>
            </a:r>
          </a:p>
          <a:p>
            <a:pPr lvl="1">
              <a:spcBef>
                <a:spcPct val="0"/>
              </a:spcBef>
            </a:pPr>
            <a:r>
              <a:rPr lang="en-US" sz="2600">
                <a:solidFill>
                  <a:prstClr val="black"/>
                </a:solidFill>
                <a:latin typeface="Muli Regular" panose="020B0604020202020204" charset="0"/>
                <a:cs typeface="Muli Regular" panose="020B0604020202020204" charset="0"/>
              </a:rPr>
              <a:t>Open-end credit plans (e.g., HELOCs and adjustable rate HECMs) </a:t>
            </a:r>
          </a:p>
          <a:p>
            <a:pPr lvl="1">
              <a:spcBef>
                <a:spcPct val="0"/>
              </a:spcBef>
            </a:pPr>
            <a:r>
              <a:rPr lang="en-US" sz="2600">
                <a:solidFill>
                  <a:prstClr val="black"/>
                </a:solidFill>
                <a:latin typeface="Muli Regular" panose="020B0604020202020204" charset="0"/>
                <a:cs typeface="Muli Regular" panose="020B0604020202020204" charset="0"/>
              </a:rPr>
              <a:t>Loans not covered by TILA/Regulation Z</a:t>
            </a:r>
          </a:p>
          <a:p>
            <a:pPr lvl="2">
              <a:spcBef>
                <a:spcPct val="0"/>
              </a:spcBef>
            </a:pPr>
            <a:endParaRPr lang="en-US">
              <a:solidFill>
                <a:prstClr val="black"/>
              </a:solidFill>
              <a:latin typeface="Muli Regular" panose="020B0604020202020204" charset="0"/>
              <a:cs typeface="Muli Regular" panose="020B0604020202020204" charset="0"/>
            </a:endParaRPr>
          </a:p>
          <a:p>
            <a:pPr lvl="0">
              <a:spcBef>
                <a:spcPct val="0"/>
              </a:spcBef>
            </a:pPr>
            <a:r>
              <a:rPr lang="en-US" sz="2800">
                <a:solidFill>
                  <a:prstClr val="black"/>
                </a:solidFill>
                <a:latin typeface="Muli Regular" panose="020B0604020202020204" charset="0"/>
                <a:cs typeface="Muli Regular" panose="020B0604020202020204" charset="0"/>
              </a:rPr>
              <a:t>LO Comp Rule applies to </a:t>
            </a:r>
            <a:r>
              <a:rPr lang="en-US" sz="2800" b="1">
                <a:solidFill>
                  <a:prstClr val="black"/>
                </a:solidFill>
                <a:latin typeface="Muli Regular" panose="020B0604020202020204" charset="0"/>
                <a:cs typeface="Muli Regular" panose="020B0604020202020204" charset="0"/>
              </a:rPr>
              <a:t>loan originators</a:t>
            </a:r>
            <a:r>
              <a:rPr lang="en-US" sz="2800">
                <a:solidFill>
                  <a:prstClr val="black"/>
                </a:solidFill>
                <a:latin typeface="Muli Regular" panose="020B0604020202020204" charset="0"/>
                <a:cs typeface="Muli Regular" panose="020B0604020202020204" charset="0"/>
              </a:rPr>
              <a:t>:</a:t>
            </a:r>
          </a:p>
          <a:p>
            <a:pPr lvl="1">
              <a:spcBef>
                <a:spcPct val="0"/>
              </a:spcBef>
            </a:pPr>
            <a:r>
              <a:rPr lang="en-US" sz="2600">
                <a:solidFill>
                  <a:prstClr val="black"/>
                </a:solidFill>
                <a:latin typeface="Muli Regular" panose="020B0604020202020204" charset="0"/>
                <a:cs typeface="Muli Regular" panose="020B0604020202020204" charset="0"/>
              </a:rPr>
              <a:t>Individual or company who in expectation of or for direct or indirect compensation or other monetary gain performs </a:t>
            </a:r>
            <a:r>
              <a:rPr lang="en-US" sz="2600" b="1" i="1">
                <a:solidFill>
                  <a:prstClr val="black"/>
                </a:solidFill>
                <a:latin typeface="Muli Regular" panose="020B0604020202020204" charset="0"/>
                <a:cs typeface="Muli Regular" panose="020B0604020202020204" charset="0"/>
              </a:rPr>
              <a:t>any</a:t>
            </a:r>
            <a:r>
              <a:rPr lang="en-US" sz="2600">
                <a:solidFill>
                  <a:prstClr val="black"/>
                </a:solidFill>
                <a:latin typeface="Muli Regular" panose="020B0604020202020204" charset="0"/>
                <a:cs typeface="Muli Regular" panose="020B0604020202020204" charset="0"/>
              </a:rPr>
              <a:t> of the following activities: </a:t>
            </a:r>
          </a:p>
          <a:p>
            <a:pPr lvl="2">
              <a:spcBef>
                <a:spcPct val="0"/>
              </a:spcBef>
            </a:pPr>
            <a:r>
              <a:rPr lang="en-US">
                <a:solidFill>
                  <a:prstClr val="black"/>
                </a:solidFill>
                <a:latin typeface="Muli Regular" panose="020B0604020202020204" charset="0"/>
                <a:cs typeface="Muli Regular" panose="020B0604020202020204" charset="0"/>
              </a:rPr>
              <a:t>Takes an application</a:t>
            </a:r>
          </a:p>
          <a:p>
            <a:pPr lvl="2">
              <a:spcBef>
                <a:spcPct val="0"/>
              </a:spcBef>
            </a:pPr>
            <a:r>
              <a:rPr lang="en-US">
                <a:solidFill>
                  <a:prstClr val="black"/>
                </a:solidFill>
                <a:latin typeface="Muli Regular" panose="020B0604020202020204" charset="0"/>
                <a:cs typeface="Muli Regular" panose="020B0604020202020204" charset="0"/>
              </a:rPr>
              <a:t>Offers, arranges, negotiates, or assists a consumer in obtaining or applying to obtain</a:t>
            </a:r>
          </a:p>
          <a:p>
            <a:pPr lvl="2">
              <a:spcBef>
                <a:spcPct val="0"/>
              </a:spcBef>
            </a:pPr>
            <a:r>
              <a:rPr lang="en-US">
                <a:solidFill>
                  <a:prstClr val="black"/>
                </a:solidFill>
                <a:latin typeface="Muli Regular" panose="020B0604020202020204" charset="0"/>
                <a:cs typeface="Muli Regular" panose="020B0604020202020204" charset="0"/>
              </a:rPr>
              <a:t>Obtains or makes an extension of consumer credit for another person</a:t>
            </a:r>
          </a:p>
          <a:p>
            <a:pPr lvl="2">
              <a:spcBef>
                <a:spcPct val="0"/>
              </a:spcBef>
            </a:pPr>
            <a:r>
              <a:rPr lang="en-US">
                <a:solidFill>
                  <a:prstClr val="black"/>
                </a:solidFill>
                <a:latin typeface="Muli Regular" panose="020B0604020202020204" charset="0"/>
                <a:cs typeface="Muli Regular" panose="020B0604020202020204" charset="0"/>
              </a:rPr>
              <a:t>Advertises or represents to the public that such person can or will perform any of these activities</a:t>
            </a:r>
          </a:p>
          <a:p>
            <a:pPr lvl="2">
              <a:spcBef>
                <a:spcPct val="0"/>
              </a:spcBef>
            </a:pPr>
            <a:endParaRPr lang="en-US">
              <a:solidFill>
                <a:prstClr val="black"/>
              </a:solidFill>
              <a:latin typeface="Muli Regular" panose="020B0604020202020204" charset="0"/>
              <a:cs typeface="Muli Regular" panose="020B0604020202020204" charset="0"/>
            </a:endParaRPr>
          </a:p>
          <a:p>
            <a:pPr>
              <a:spcBef>
                <a:spcPct val="0"/>
              </a:spcBef>
            </a:pPr>
            <a:r>
              <a:rPr lang="en-US" sz="2800" b="1">
                <a:latin typeface="Muli Regular" panose="020B0604020202020204" charset="0"/>
              </a:rPr>
              <a:t>Mortgage Brokers</a:t>
            </a:r>
            <a:r>
              <a:rPr lang="en-US" sz="2800" i="1">
                <a:latin typeface="Muli Regular" panose="020B0604020202020204" charset="0"/>
              </a:rPr>
              <a:t>: </a:t>
            </a:r>
            <a:r>
              <a:rPr lang="en-US" sz="2800">
                <a:latin typeface="Muli Regular" panose="020B0604020202020204" charset="0"/>
              </a:rPr>
              <a:t>essentially LOs that are not employees of the creditor</a:t>
            </a:r>
          </a:p>
          <a:p>
            <a:pPr lvl="1">
              <a:spcBef>
                <a:spcPct val="0"/>
              </a:spcBef>
            </a:pPr>
            <a:r>
              <a:rPr lang="en-US" sz="2400">
                <a:latin typeface="Muli Regular" panose="020B0604020202020204" charset="0"/>
              </a:rPr>
              <a:t>When a company brokers an app, both employee LO &amp; mortgage broker company are LOs</a:t>
            </a:r>
          </a:p>
          <a:p>
            <a:pPr lvl="1">
              <a:spcBef>
                <a:spcPct val="0"/>
              </a:spcBef>
            </a:pPr>
            <a:endParaRPr lang="en-US">
              <a:solidFill>
                <a:prstClr val="black"/>
              </a:solidFill>
              <a:latin typeface="Muli Regular" panose="020B0604020202020204" charset="0"/>
              <a:cs typeface="Muli Regular" panose="020B0604020202020204" charset="0"/>
            </a:endParaRPr>
          </a:p>
        </p:txBody>
      </p:sp>
    </p:spTree>
    <p:extLst>
      <p:ext uri="{BB962C8B-B14F-4D97-AF65-F5344CB8AC3E}">
        <p14:creationId xmlns:p14="http://schemas.microsoft.com/office/powerpoint/2010/main" val="522468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784830"/>
          </a:xfrm>
          <a:prstGeom prst="rect">
            <a:avLst/>
          </a:prstGeom>
        </p:spPr>
        <p:txBody>
          <a:bodyPr wrap="square" lIns="0" tIns="0" rIns="0" bIns="0" rtlCol="0" anchor="t">
            <a:spAutoFit/>
          </a:bodyPr>
          <a:lstStyle/>
          <a:p>
            <a:r>
              <a:rPr lang="en-US" sz="5100">
                <a:latin typeface="Muli Bold Bold" panose="020B0604020202020204" charset="0"/>
              </a:rPr>
              <a:t>First Prohibition: Comp Based on Term or Proxy</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lvl="0"/>
            <a:r>
              <a:rPr lang="en-US" sz="2800" b="1">
                <a:solidFill>
                  <a:prstClr val="black"/>
                </a:solidFill>
                <a:latin typeface="Muli Regular" panose="020B0604020202020204" charset="0"/>
                <a:cs typeface="Muli Regular" panose="020B0604020202020204" charset="0"/>
              </a:rPr>
              <a:t>No compensation to any LO based on:</a:t>
            </a:r>
          </a:p>
          <a:p>
            <a:pPr lvl="1">
              <a:spcBef>
                <a:spcPts val="600"/>
              </a:spcBef>
            </a:pPr>
            <a:r>
              <a:rPr lang="en-US" sz="2400" b="1">
                <a:solidFill>
                  <a:prstClr val="black"/>
                </a:solidFill>
                <a:latin typeface="Muli Regular" panose="020B0604020202020204" charset="0"/>
                <a:cs typeface="Muli Regular" panose="020B0604020202020204" charset="0"/>
              </a:rPr>
              <a:t>Term of a transaction</a:t>
            </a:r>
            <a:endParaRPr lang="en-US" sz="2400">
              <a:solidFill>
                <a:prstClr val="black"/>
              </a:solidFill>
              <a:latin typeface="Muli Regular" panose="020B0604020202020204" charset="0"/>
              <a:cs typeface="Muli Regular" panose="020B0604020202020204" charset="0"/>
            </a:endParaRPr>
          </a:p>
          <a:p>
            <a:pPr lvl="1">
              <a:spcBef>
                <a:spcPts val="1200"/>
              </a:spcBef>
            </a:pPr>
            <a:r>
              <a:rPr lang="en-US" sz="2400">
                <a:solidFill>
                  <a:prstClr val="black"/>
                </a:solidFill>
                <a:latin typeface="Muli Regular" panose="020B0604020202020204" charset="0"/>
                <a:cs typeface="Muli Regular" panose="020B0604020202020204" charset="0"/>
              </a:rPr>
              <a:t>Terms of multiple transactions by an individual LO</a:t>
            </a:r>
          </a:p>
          <a:p>
            <a:pPr lvl="1">
              <a:spcBef>
                <a:spcPts val="1200"/>
              </a:spcBef>
            </a:pPr>
            <a:r>
              <a:rPr lang="en-US" sz="2400">
                <a:solidFill>
                  <a:prstClr val="black"/>
                </a:solidFill>
                <a:latin typeface="Muli Regular" panose="020B0604020202020204" charset="0"/>
                <a:cs typeface="Muli Regular" panose="020B0604020202020204" charset="0"/>
              </a:rPr>
              <a:t>Terms of multiple transactions by multiple individual LOs (e.g., </a:t>
            </a:r>
            <a:r>
              <a:rPr lang="en-US" sz="2400" b="1">
                <a:solidFill>
                  <a:prstClr val="black"/>
                </a:solidFill>
                <a:latin typeface="Muli Regular" panose="020B0604020202020204" charset="0"/>
                <a:cs typeface="Muli Regular" panose="020B0604020202020204" charset="0"/>
              </a:rPr>
              <a:t>profit-based comp</a:t>
            </a:r>
            <a:r>
              <a:rPr lang="en-US" sz="2400">
                <a:solidFill>
                  <a:prstClr val="black"/>
                </a:solidFill>
                <a:latin typeface="Muli Regular" panose="020B0604020202020204" charset="0"/>
                <a:cs typeface="Muli Regular" panose="020B0604020202020204" charset="0"/>
              </a:rPr>
              <a:t>)</a:t>
            </a:r>
          </a:p>
          <a:p>
            <a:pPr lvl="1">
              <a:spcBef>
                <a:spcPts val="1200"/>
              </a:spcBef>
            </a:pPr>
            <a:r>
              <a:rPr lang="en-US" sz="2400" b="1">
                <a:solidFill>
                  <a:prstClr val="black"/>
                </a:solidFill>
                <a:latin typeface="Muli Regular" panose="020B0604020202020204" charset="0"/>
                <a:cs typeface="Muli Regular" panose="020B0604020202020204" charset="0"/>
              </a:rPr>
              <a:t>Proxy</a:t>
            </a:r>
            <a:r>
              <a:rPr lang="en-US" sz="2400">
                <a:solidFill>
                  <a:prstClr val="black"/>
                </a:solidFill>
                <a:latin typeface="Muli Regular" panose="020B0604020202020204" charset="0"/>
                <a:cs typeface="Muli Regular" panose="020B0604020202020204" charset="0"/>
              </a:rPr>
              <a:t> for a term of a transaction</a:t>
            </a:r>
          </a:p>
          <a:p>
            <a:pPr lvl="1">
              <a:spcBef>
                <a:spcPts val="1200"/>
              </a:spcBef>
            </a:pPr>
            <a:endParaRPr lang="en-US" sz="1400">
              <a:solidFill>
                <a:prstClr val="black"/>
              </a:solidFill>
              <a:latin typeface="Muli Regular" panose="020B0604020202020204" charset="0"/>
              <a:cs typeface="Muli Regular" panose="020B0604020202020204" charset="0"/>
            </a:endParaRPr>
          </a:p>
          <a:p>
            <a:pPr lvl="0">
              <a:spcBef>
                <a:spcPts val="1200"/>
              </a:spcBef>
            </a:pPr>
            <a:r>
              <a:rPr lang="en-US" sz="2800">
                <a:solidFill>
                  <a:prstClr val="black"/>
                </a:solidFill>
                <a:latin typeface="Muli Regular" panose="020B0604020202020204" charset="0"/>
                <a:cs typeface="Muli Regular" panose="020B0604020202020204" charset="0"/>
              </a:rPr>
              <a:t>What is a </a:t>
            </a:r>
            <a:r>
              <a:rPr lang="en-US" sz="2800" b="1">
                <a:solidFill>
                  <a:prstClr val="black"/>
                </a:solidFill>
                <a:latin typeface="Muli Regular" panose="020B0604020202020204" charset="0"/>
                <a:cs typeface="Muli Regular" panose="020B0604020202020204" charset="0"/>
              </a:rPr>
              <a:t>term of transaction? </a:t>
            </a:r>
          </a:p>
          <a:p>
            <a:pPr lvl="1">
              <a:spcBef>
                <a:spcPts val="1200"/>
              </a:spcBef>
            </a:pPr>
            <a:r>
              <a:rPr lang="en-US" sz="2400">
                <a:solidFill>
                  <a:prstClr val="black"/>
                </a:solidFill>
                <a:latin typeface="Muli Regular" panose="020B0604020202020204" charset="0"/>
                <a:cs typeface="Muli Regular" panose="020B0604020202020204" charset="0"/>
              </a:rPr>
              <a:t>Any right or obligation of any of the parties to a credit transaction </a:t>
            </a:r>
          </a:p>
          <a:p>
            <a:pPr lvl="2">
              <a:spcBef>
                <a:spcPts val="1200"/>
              </a:spcBef>
            </a:pPr>
            <a:r>
              <a:rPr lang="en-US" sz="2200">
                <a:solidFill>
                  <a:prstClr val="black"/>
                </a:solidFill>
                <a:latin typeface="Muli Regular" panose="020B0604020202020204" charset="0"/>
                <a:cs typeface="Muli Regular" panose="020B0604020202020204" charset="0"/>
              </a:rPr>
              <a:t>CFPB has stated </a:t>
            </a:r>
            <a:r>
              <a:rPr lang="en-US" sz="2200" b="1">
                <a:solidFill>
                  <a:prstClr val="black"/>
                </a:solidFill>
                <a:latin typeface="Muli Regular" panose="020B0604020202020204" charset="0"/>
                <a:cs typeface="Muli Regular" panose="020B0604020202020204" charset="0"/>
              </a:rPr>
              <a:t>loan products </a:t>
            </a:r>
            <a:r>
              <a:rPr lang="en-US" sz="2200">
                <a:solidFill>
                  <a:prstClr val="black"/>
                </a:solidFill>
                <a:latin typeface="Muli Regular" panose="020B0604020202020204" charset="0"/>
                <a:cs typeface="Muli Regular" panose="020B0604020202020204" charset="0"/>
              </a:rPr>
              <a:t>are a </a:t>
            </a:r>
            <a:r>
              <a:rPr lang="en-US" sz="2200" b="1">
                <a:solidFill>
                  <a:prstClr val="black"/>
                </a:solidFill>
                <a:latin typeface="Muli Regular" panose="020B0604020202020204" charset="0"/>
                <a:cs typeface="Muli Regular" panose="020B0604020202020204" charset="0"/>
              </a:rPr>
              <a:t>bundle of particular terms</a:t>
            </a:r>
            <a:endParaRPr lang="en-US" sz="2200">
              <a:solidFill>
                <a:prstClr val="black"/>
              </a:solidFill>
              <a:latin typeface="Muli Regular" panose="020B0604020202020204" charset="0"/>
              <a:cs typeface="Muli Regular" panose="020B0604020202020204" charset="0"/>
            </a:endParaRPr>
          </a:p>
          <a:p>
            <a:pPr lvl="2">
              <a:spcBef>
                <a:spcPts val="1200"/>
              </a:spcBef>
            </a:pPr>
            <a:endParaRPr lang="en-US" sz="1400">
              <a:solidFill>
                <a:prstClr val="black"/>
              </a:solidFill>
              <a:latin typeface="Muli Regular" panose="020B0604020202020204" charset="0"/>
              <a:cs typeface="Muli Regular" panose="020B0604020202020204" charset="0"/>
            </a:endParaRPr>
          </a:p>
          <a:p>
            <a:pPr lvl="0">
              <a:spcBef>
                <a:spcPts val="1200"/>
              </a:spcBef>
            </a:pPr>
            <a:r>
              <a:rPr lang="en-US" sz="2800">
                <a:solidFill>
                  <a:prstClr val="black"/>
                </a:solidFill>
                <a:latin typeface="Muli Regular" panose="020B0604020202020204" charset="0"/>
                <a:cs typeface="Muli Regular" panose="020B0604020202020204" charset="0"/>
              </a:rPr>
              <a:t>What is a </a:t>
            </a:r>
            <a:r>
              <a:rPr lang="en-US" sz="2800" b="1">
                <a:solidFill>
                  <a:prstClr val="black"/>
                </a:solidFill>
                <a:latin typeface="Muli Regular" panose="020B0604020202020204" charset="0"/>
                <a:cs typeface="Muli Regular" panose="020B0604020202020204" charset="0"/>
              </a:rPr>
              <a:t>proxy</a:t>
            </a:r>
            <a:r>
              <a:rPr lang="en-US" sz="2800">
                <a:solidFill>
                  <a:prstClr val="black"/>
                </a:solidFill>
                <a:latin typeface="Muli Regular" panose="020B0604020202020204" charset="0"/>
                <a:cs typeface="Muli Regular" panose="020B0604020202020204" charset="0"/>
              </a:rPr>
              <a:t>?</a:t>
            </a:r>
          </a:p>
          <a:p>
            <a:pPr lvl="1"/>
            <a:r>
              <a:rPr lang="en-US" sz="2400">
                <a:solidFill>
                  <a:prstClr val="black"/>
                </a:solidFill>
                <a:latin typeface="Muli Regular" panose="020B0604020202020204" charset="0"/>
                <a:cs typeface="Muli Regular" panose="020B0604020202020204" charset="0"/>
              </a:rPr>
              <a:t>A factor that:</a:t>
            </a:r>
          </a:p>
          <a:p>
            <a:pPr lvl="2"/>
            <a:r>
              <a:rPr lang="en-US" sz="2200">
                <a:solidFill>
                  <a:prstClr val="black"/>
                </a:solidFill>
                <a:latin typeface="Muli Regular" panose="020B0604020202020204" charset="0"/>
                <a:cs typeface="Muli Regular" panose="020B0604020202020204" charset="0"/>
              </a:rPr>
              <a:t>Is not a term of a transaction  </a:t>
            </a:r>
          </a:p>
          <a:p>
            <a:pPr lvl="2"/>
            <a:r>
              <a:rPr lang="en-US" sz="2200" b="1">
                <a:solidFill>
                  <a:prstClr val="black"/>
                </a:solidFill>
                <a:latin typeface="Muli Regular" panose="020B0604020202020204" charset="0"/>
                <a:cs typeface="Muli Regular" panose="020B0604020202020204" charset="0"/>
              </a:rPr>
              <a:t>Consistently varies </a:t>
            </a:r>
            <a:r>
              <a:rPr lang="en-US" sz="2200">
                <a:solidFill>
                  <a:prstClr val="black"/>
                </a:solidFill>
                <a:latin typeface="Muli Regular" panose="020B0604020202020204" charset="0"/>
                <a:cs typeface="Muli Regular" panose="020B0604020202020204" charset="0"/>
              </a:rPr>
              <a:t>with a transaction term or terms over a significant number of transactions; and </a:t>
            </a:r>
          </a:p>
          <a:p>
            <a:pPr lvl="2"/>
            <a:r>
              <a:rPr lang="en-US" sz="2200" b="1">
                <a:solidFill>
                  <a:prstClr val="black"/>
                </a:solidFill>
                <a:latin typeface="Muli Regular" panose="020B0604020202020204" charset="0"/>
                <a:cs typeface="Muli Regular" panose="020B0604020202020204" charset="0"/>
              </a:rPr>
              <a:t>LO has the ability</a:t>
            </a:r>
            <a:r>
              <a:rPr lang="en-US" sz="2200">
                <a:solidFill>
                  <a:prstClr val="black"/>
                </a:solidFill>
                <a:latin typeface="Muli Regular" panose="020B0604020202020204" charset="0"/>
                <a:cs typeface="Muli Regular" panose="020B0604020202020204" charset="0"/>
              </a:rPr>
              <a:t>, directly or indirectly, </a:t>
            </a:r>
            <a:r>
              <a:rPr lang="en-US" sz="2200" b="1">
                <a:solidFill>
                  <a:prstClr val="black"/>
                </a:solidFill>
                <a:latin typeface="Muli Regular" panose="020B0604020202020204" charset="0"/>
                <a:cs typeface="Muli Regular" panose="020B0604020202020204" charset="0"/>
              </a:rPr>
              <a:t>to add, drop or change </a:t>
            </a:r>
            <a:r>
              <a:rPr lang="en-US" sz="2200">
                <a:solidFill>
                  <a:prstClr val="black"/>
                </a:solidFill>
                <a:latin typeface="Muli Regular" panose="020B0604020202020204" charset="0"/>
                <a:cs typeface="Muli Regular" panose="020B0604020202020204" charset="0"/>
              </a:rPr>
              <a:t>when originating the transaction</a:t>
            </a:r>
            <a:r>
              <a:rPr lang="en-US" sz="1500">
                <a:solidFill>
                  <a:prstClr val="black"/>
                </a:solidFill>
                <a:latin typeface="Muli Regular" panose="020B0604020202020204" charset="0"/>
                <a:cs typeface="Muli Regular" panose="020B0604020202020204" charset="0"/>
              </a:rPr>
              <a:t> </a:t>
            </a:r>
            <a:endParaRPr lang="en-US">
              <a:solidFill>
                <a:prstClr val="black"/>
              </a:solidFill>
              <a:latin typeface="Muli Regular" panose="020B0604020202020204" charset="0"/>
              <a:cs typeface="Muli Regular" panose="020B0604020202020204" charset="0"/>
            </a:endParaRPr>
          </a:p>
        </p:txBody>
      </p:sp>
    </p:spTree>
    <p:extLst>
      <p:ext uri="{BB962C8B-B14F-4D97-AF65-F5344CB8AC3E}">
        <p14:creationId xmlns:p14="http://schemas.microsoft.com/office/powerpoint/2010/main" val="2529281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Permissible Comp Plans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Aft>
                <a:spcPts val="600"/>
              </a:spcAft>
              <a:buNone/>
            </a:pPr>
            <a:r>
              <a:rPr lang="en-US" b="1">
                <a:latin typeface="Muli Regular" panose="020B0604020202020204" charset="0"/>
                <a:cs typeface="Muli Regular" panose="020B0604020202020204" charset="0"/>
              </a:rPr>
              <a:t>Expressly permissible </a:t>
            </a:r>
            <a:r>
              <a:rPr lang="en-US">
                <a:latin typeface="Muli Regular" panose="020B0604020202020204" charset="0"/>
                <a:cs typeface="Muli Regular" panose="020B0604020202020204" charset="0"/>
              </a:rPr>
              <a:t>forms of compensation</a:t>
            </a:r>
            <a:r>
              <a:rPr lang="en-US" b="1">
                <a:latin typeface="Muli Regular" panose="020B0604020202020204" charset="0"/>
                <a:cs typeface="Muli Regular" panose="020B0604020202020204" charset="0"/>
              </a:rPr>
              <a:t>: </a:t>
            </a:r>
          </a:p>
          <a:p>
            <a:pPr>
              <a:spcBef>
                <a:spcPts val="600"/>
              </a:spcBef>
              <a:spcAft>
                <a:spcPts val="600"/>
              </a:spcAft>
            </a:pPr>
            <a:r>
              <a:rPr lang="en-US" sz="2800">
                <a:latin typeface="Muli Regular" panose="020B0604020202020204" charset="0"/>
                <a:cs typeface="Muli Regular" panose="020B0604020202020204" charset="0"/>
              </a:rPr>
              <a:t>May be based on the </a:t>
            </a:r>
            <a:r>
              <a:rPr lang="en-US" sz="2800" b="1">
                <a:latin typeface="Muli Regular" panose="020B0604020202020204" charset="0"/>
                <a:cs typeface="Muli Regular" panose="020B0604020202020204" charset="0"/>
              </a:rPr>
              <a:t>amount of credit extended</a:t>
            </a:r>
          </a:p>
          <a:p>
            <a:pPr lvl="1">
              <a:spcBef>
                <a:spcPts val="600"/>
              </a:spcBef>
              <a:spcAft>
                <a:spcPts val="600"/>
              </a:spcAft>
            </a:pPr>
            <a:r>
              <a:rPr lang="en-US" sz="2400">
                <a:latin typeface="Muli Regular" panose="020B0604020202020204" charset="0"/>
                <a:cs typeface="Muli Regular" panose="020B0604020202020204" charset="0"/>
              </a:rPr>
              <a:t>For closed-end reverse mortgages means either: (i) </a:t>
            </a:r>
            <a:r>
              <a:rPr lang="en-US" sz="2400" b="1">
                <a:latin typeface="Muli Regular" panose="020B0604020202020204" charset="0"/>
                <a:cs typeface="Muli Regular" panose="020B0604020202020204" charset="0"/>
              </a:rPr>
              <a:t>max proceeds </a:t>
            </a:r>
            <a:r>
              <a:rPr lang="en-US" sz="2400">
                <a:latin typeface="Muli Regular" panose="020B0604020202020204" charset="0"/>
                <a:cs typeface="Muli Regular" panose="020B0604020202020204" charset="0"/>
              </a:rPr>
              <a:t>available under loan; (ii) for HECMs, </a:t>
            </a:r>
            <a:r>
              <a:rPr lang="en-US" sz="2400" b="1">
                <a:latin typeface="Muli Regular" panose="020B0604020202020204" charset="0"/>
                <a:cs typeface="Muli Regular" panose="020B0604020202020204" charset="0"/>
              </a:rPr>
              <a:t>max claim amount</a:t>
            </a:r>
            <a:r>
              <a:rPr lang="en-US" sz="2400">
                <a:latin typeface="Muli Regular" panose="020B0604020202020204" charset="0"/>
                <a:cs typeface="Muli Regular" panose="020B0604020202020204" charset="0"/>
              </a:rPr>
              <a:t>; (iii) for non-HECMs, </a:t>
            </a:r>
            <a:r>
              <a:rPr lang="en-US" sz="2400" b="1">
                <a:latin typeface="Muli Regular" panose="020B0604020202020204" charset="0"/>
                <a:cs typeface="Muli Regular" panose="020B0604020202020204" charset="0"/>
              </a:rPr>
              <a:t>appraised value </a:t>
            </a:r>
            <a:r>
              <a:rPr lang="en-US" sz="2400">
                <a:latin typeface="Muli Regular" panose="020B0604020202020204" charset="0"/>
                <a:cs typeface="Muli Regular" panose="020B0604020202020204" charset="0"/>
              </a:rPr>
              <a:t>of property </a:t>
            </a:r>
          </a:p>
          <a:p>
            <a:pPr lvl="1">
              <a:spcBef>
                <a:spcPts val="600"/>
              </a:spcBef>
              <a:spcAft>
                <a:spcPts val="600"/>
              </a:spcAft>
            </a:pPr>
            <a:r>
              <a:rPr lang="en-US" sz="2400">
                <a:latin typeface="Muli Regular" panose="020B0604020202020204" charset="0"/>
                <a:cs typeface="Muli Regular" panose="020B0604020202020204" charset="0"/>
              </a:rPr>
              <a:t>Percentage must be </a:t>
            </a:r>
            <a:r>
              <a:rPr lang="en-US" sz="2400" b="1">
                <a:latin typeface="Muli Regular" panose="020B0604020202020204" charset="0"/>
                <a:cs typeface="Muli Regular" panose="020B0604020202020204" charset="0"/>
              </a:rPr>
              <a:t>fixed</a:t>
            </a:r>
            <a:r>
              <a:rPr lang="en-US" sz="2400">
                <a:latin typeface="Muli Regular" panose="020B0604020202020204" charset="0"/>
                <a:cs typeface="Muli Regular" panose="020B0604020202020204" charset="0"/>
              </a:rPr>
              <a:t>, may not vary with loan amount </a:t>
            </a:r>
          </a:p>
          <a:p>
            <a:pPr lvl="1">
              <a:spcBef>
                <a:spcPts val="600"/>
              </a:spcBef>
              <a:spcAft>
                <a:spcPts val="600"/>
              </a:spcAft>
            </a:pPr>
            <a:r>
              <a:rPr lang="en-US" sz="2400" b="1">
                <a:latin typeface="Muli Regular" panose="020B0604020202020204" charset="0"/>
                <a:cs typeface="Muli Regular" panose="020B0604020202020204" charset="0"/>
              </a:rPr>
              <a:t>Min and/or max dollar amounts</a:t>
            </a:r>
            <a:r>
              <a:rPr lang="en-US" sz="2400">
                <a:latin typeface="Muli Regular" panose="020B0604020202020204" charset="0"/>
                <a:cs typeface="Muli Regular" panose="020B0604020202020204" charset="0"/>
              </a:rPr>
              <a:t>, as long as does not vary with each credit transaction</a:t>
            </a:r>
          </a:p>
          <a:p>
            <a:pPr>
              <a:spcBef>
                <a:spcPts val="600"/>
              </a:spcBef>
              <a:spcAft>
                <a:spcPts val="600"/>
              </a:spcAft>
            </a:pPr>
            <a:r>
              <a:rPr lang="en-US" sz="2800">
                <a:latin typeface="Muli Regular" panose="020B0604020202020204" charset="0"/>
                <a:cs typeface="Muli Regular" panose="020B0604020202020204" charset="0"/>
              </a:rPr>
              <a:t>LO’s </a:t>
            </a:r>
            <a:r>
              <a:rPr lang="en-US" sz="2800" b="1">
                <a:latin typeface="Muli Regular" panose="020B0604020202020204" charset="0"/>
                <a:cs typeface="Muli Regular" panose="020B0604020202020204" charset="0"/>
              </a:rPr>
              <a:t>overall dollar volume </a:t>
            </a:r>
            <a:r>
              <a:rPr lang="en-US" sz="2800">
                <a:latin typeface="Muli Regular" panose="020B0604020202020204" charset="0"/>
                <a:cs typeface="Muli Regular" panose="020B0604020202020204" charset="0"/>
              </a:rPr>
              <a:t>delivered to creditor</a:t>
            </a:r>
          </a:p>
          <a:p>
            <a:pPr>
              <a:spcBef>
                <a:spcPts val="600"/>
              </a:spcBef>
              <a:spcAft>
                <a:spcPts val="600"/>
              </a:spcAft>
            </a:pPr>
            <a:r>
              <a:rPr lang="en-US" sz="2800" b="1">
                <a:latin typeface="Muli Regular" panose="020B0604020202020204" charset="0"/>
                <a:cs typeface="Muli Regular" panose="020B0604020202020204" charset="0"/>
              </a:rPr>
              <a:t>Long-term performance </a:t>
            </a:r>
            <a:r>
              <a:rPr lang="en-US" sz="2800">
                <a:latin typeface="Muli Regular" panose="020B0604020202020204" charset="0"/>
                <a:cs typeface="Muli Regular" panose="020B0604020202020204" charset="0"/>
              </a:rPr>
              <a:t>of LO’s loans </a:t>
            </a:r>
          </a:p>
          <a:p>
            <a:pPr>
              <a:spcBef>
                <a:spcPts val="600"/>
              </a:spcBef>
              <a:spcAft>
                <a:spcPts val="600"/>
              </a:spcAft>
            </a:pPr>
            <a:r>
              <a:rPr lang="en-US" sz="2800">
                <a:latin typeface="Muli Regular" panose="020B0604020202020204" charset="0"/>
                <a:cs typeface="Muli Regular" panose="020B0604020202020204" charset="0"/>
              </a:rPr>
              <a:t>An </a:t>
            </a:r>
            <a:r>
              <a:rPr lang="en-US" sz="2800" b="1">
                <a:latin typeface="Muli Regular" panose="020B0604020202020204" charset="0"/>
                <a:cs typeface="Muli Regular" panose="020B0604020202020204" charset="0"/>
              </a:rPr>
              <a:t>hourly rate </a:t>
            </a:r>
            <a:r>
              <a:rPr lang="en-US" sz="2800">
                <a:latin typeface="Muli Regular" panose="020B0604020202020204" charset="0"/>
                <a:cs typeface="Muli Regular" panose="020B0604020202020204" charset="0"/>
              </a:rPr>
              <a:t>of pay for the actual number of hours worked</a:t>
            </a:r>
          </a:p>
          <a:p>
            <a:pPr>
              <a:spcBef>
                <a:spcPts val="600"/>
              </a:spcBef>
              <a:spcAft>
                <a:spcPts val="600"/>
              </a:spcAft>
            </a:pPr>
            <a:r>
              <a:rPr lang="en-US" sz="2800">
                <a:latin typeface="Muli Regular" panose="020B0604020202020204" charset="0"/>
                <a:cs typeface="Muli Regular" panose="020B0604020202020204" charset="0"/>
              </a:rPr>
              <a:t>Whether consumer is </a:t>
            </a:r>
            <a:r>
              <a:rPr lang="en-US" sz="2800" b="1">
                <a:latin typeface="Muli Regular" panose="020B0604020202020204" charset="0"/>
                <a:cs typeface="Muli Regular" panose="020B0604020202020204" charset="0"/>
              </a:rPr>
              <a:t>existing or new customer </a:t>
            </a:r>
            <a:r>
              <a:rPr lang="en-US" sz="2800">
                <a:latin typeface="Muli Regular" panose="020B0604020202020204" charset="0"/>
                <a:cs typeface="Muli Regular" panose="020B0604020202020204" charset="0"/>
              </a:rPr>
              <a:t>of creditor</a:t>
            </a:r>
          </a:p>
          <a:p>
            <a:pPr>
              <a:spcBef>
                <a:spcPts val="600"/>
              </a:spcBef>
              <a:spcAft>
                <a:spcPts val="600"/>
              </a:spcAft>
            </a:pPr>
            <a:r>
              <a:rPr lang="en-US" sz="2800" b="1">
                <a:latin typeface="Muli Regular" panose="020B0604020202020204" charset="0"/>
                <a:cs typeface="Muli Regular" panose="020B0604020202020204" charset="0"/>
              </a:rPr>
              <a:t>Payment fixed in advance for every loan </a:t>
            </a:r>
            <a:r>
              <a:rPr lang="en-US" sz="2800">
                <a:latin typeface="Muli Regular" panose="020B0604020202020204" charset="0"/>
                <a:cs typeface="Muli Regular" panose="020B0604020202020204" charset="0"/>
              </a:rPr>
              <a:t>LO arranges for creditor</a:t>
            </a:r>
          </a:p>
          <a:p>
            <a:pPr>
              <a:spcBef>
                <a:spcPts val="600"/>
              </a:spcBef>
              <a:spcAft>
                <a:spcPts val="600"/>
              </a:spcAft>
            </a:pPr>
            <a:r>
              <a:rPr lang="en-US" sz="2800" b="1">
                <a:latin typeface="Muli Regular" panose="020B0604020202020204" charset="0"/>
                <a:cs typeface="Muli Regular" panose="020B0604020202020204" charset="0"/>
              </a:rPr>
              <a:t>Pull-through </a:t>
            </a:r>
            <a:r>
              <a:rPr lang="en-US" sz="2800">
                <a:latin typeface="Muli Regular" panose="020B0604020202020204" charset="0"/>
                <a:cs typeface="Muli Regular" panose="020B0604020202020204" charset="0"/>
              </a:rPr>
              <a:t>rate</a:t>
            </a:r>
          </a:p>
          <a:p>
            <a:pPr>
              <a:spcBef>
                <a:spcPts val="600"/>
              </a:spcBef>
              <a:spcAft>
                <a:spcPts val="600"/>
              </a:spcAft>
            </a:pPr>
            <a:r>
              <a:rPr lang="en-US" sz="2800">
                <a:latin typeface="Muli Regular" panose="020B0604020202020204" charset="0"/>
                <a:cs typeface="Muli Regular" panose="020B0604020202020204" charset="0"/>
              </a:rPr>
              <a:t>LO </a:t>
            </a:r>
            <a:r>
              <a:rPr lang="en-US" sz="2800" b="1">
                <a:latin typeface="Muli Regular" panose="020B0604020202020204" charset="0"/>
                <a:cs typeface="Muli Regular" panose="020B0604020202020204" charset="0"/>
              </a:rPr>
              <a:t>file quality</a:t>
            </a:r>
            <a:endParaRPr lang="en-US" sz="3000">
              <a:latin typeface="Muli Regular" panose="020B0604020202020204" charset="0"/>
              <a:cs typeface="Muli Regular" panose="020B0604020202020204" charset="0"/>
            </a:endParaRPr>
          </a:p>
        </p:txBody>
      </p:sp>
    </p:spTree>
    <p:extLst>
      <p:ext uri="{BB962C8B-B14F-4D97-AF65-F5344CB8AC3E}">
        <p14:creationId xmlns:p14="http://schemas.microsoft.com/office/powerpoint/2010/main" val="374633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Permissible Comp Plans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marL="0" indent="0">
              <a:spcBef>
                <a:spcPct val="0"/>
              </a:spcBef>
              <a:spcAft>
                <a:spcPts val="600"/>
              </a:spcAft>
              <a:buNone/>
            </a:pPr>
            <a:r>
              <a:rPr lang="en-US" sz="2800">
                <a:latin typeface="Muli Regular" panose="020B0604020202020204" charset="0"/>
                <a:cs typeface="Muli Regular" panose="020B0604020202020204" charset="0"/>
              </a:rPr>
              <a:t>Compensation distinctions that may be permissible </a:t>
            </a:r>
            <a:r>
              <a:rPr lang="en-US" sz="2800" b="1">
                <a:latin typeface="Muli Regular" panose="020B0604020202020204" charset="0"/>
                <a:cs typeface="Muli Regular" panose="020B0604020202020204" charset="0"/>
              </a:rPr>
              <a:t>IF structured properly</a:t>
            </a:r>
            <a:r>
              <a:rPr lang="en-US" sz="2800">
                <a:latin typeface="Muli Regular" panose="020B0604020202020204" charset="0"/>
                <a:cs typeface="Muli Regular" panose="020B0604020202020204" charset="0"/>
              </a:rPr>
              <a:t> include</a:t>
            </a:r>
            <a:r>
              <a:rPr lang="en-US" sz="2800" b="1">
                <a:latin typeface="Muli Regular" panose="020B0604020202020204" charset="0"/>
                <a:cs typeface="Muli Regular" panose="020B0604020202020204" charset="0"/>
              </a:rPr>
              <a:t>:</a:t>
            </a:r>
          </a:p>
          <a:p>
            <a:pPr>
              <a:spcBef>
                <a:spcPct val="0"/>
              </a:spcBef>
              <a:spcAft>
                <a:spcPts val="600"/>
              </a:spcAft>
            </a:pPr>
            <a:r>
              <a:rPr lang="en-US" sz="2600" b="1" u="sng">
                <a:latin typeface="Muli Regular" panose="020B0604020202020204" charset="0"/>
                <a:cs typeface="Muli Regular" panose="020B0604020202020204" charset="0"/>
              </a:rPr>
              <a:t>Banked v. Brokered</a:t>
            </a:r>
          </a:p>
          <a:p>
            <a:pPr lvl="1">
              <a:spcBef>
                <a:spcPct val="0"/>
              </a:spcBef>
              <a:spcAft>
                <a:spcPts val="600"/>
              </a:spcAft>
            </a:pPr>
            <a:r>
              <a:rPr lang="en-US" sz="2400">
                <a:latin typeface="Muli Regular" panose="020B0604020202020204" charset="0"/>
                <a:cs typeface="Muli Regular" panose="020B0604020202020204" charset="0"/>
              </a:rPr>
              <a:t>Not expressly stated in LO Comp Rule – but reasonable arguments under Rule to support </a:t>
            </a:r>
            <a:r>
              <a:rPr lang="en-US" sz="2400" b="1">
                <a:latin typeface="Muli Regular" panose="020B0604020202020204" charset="0"/>
                <a:cs typeface="Muli Regular" panose="020B0604020202020204" charset="0"/>
              </a:rPr>
              <a:t>paying own LO employees an amount less than their standard comp rate for brokered loans IF:</a:t>
            </a:r>
          </a:p>
          <a:p>
            <a:pPr lvl="2">
              <a:spcBef>
                <a:spcPct val="0"/>
              </a:spcBef>
              <a:spcAft>
                <a:spcPts val="600"/>
              </a:spcAft>
            </a:pPr>
            <a:r>
              <a:rPr lang="en-US" sz="2200">
                <a:latin typeface="Muli Regular" panose="020B0604020202020204" charset="0"/>
                <a:cs typeface="Muli Regular" panose="020B0604020202020204" charset="0"/>
              </a:rPr>
              <a:t>Company brokers only for product when it does not otherwise offer the product</a:t>
            </a:r>
          </a:p>
          <a:p>
            <a:pPr lvl="2">
              <a:spcBef>
                <a:spcPct val="0"/>
              </a:spcBef>
              <a:spcAft>
                <a:spcPts val="600"/>
              </a:spcAft>
            </a:pPr>
            <a:r>
              <a:rPr lang="en-US" sz="2200">
                <a:latin typeface="Muli Regular" panose="020B0604020202020204" charset="0"/>
                <a:cs typeface="Muli Regular" panose="020B0604020202020204" charset="0"/>
              </a:rPr>
              <a:t>Pay same lower comp rate to LOs for all loans brokered </a:t>
            </a:r>
          </a:p>
          <a:p>
            <a:pPr lvl="2">
              <a:spcBef>
                <a:spcPct val="0"/>
              </a:spcBef>
              <a:spcAft>
                <a:spcPts val="600"/>
              </a:spcAft>
            </a:pPr>
            <a:r>
              <a:rPr lang="en-US" sz="2200">
                <a:latin typeface="Muli Regular" panose="020B0604020202020204" charset="0"/>
                <a:cs typeface="Muli Regular" panose="020B0604020202020204" charset="0"/>
              </a:rPr>
              <a:t>LOs cannot control whether to broker a loan or not on loan-by-loan basis</a:t>
            </a:r>
          </a:p>
          <a:p>
            <a:pPr marL="0" indent="0">
              <a:spcBef>
                <a:spcPct val="0"/>
              </a:spcBef>
              <a:spcAft>
                <a:spcPts val="600"/>
              </a:spcAft>
              <a:buNone/>
            </a:pPr>
            <a:endParaRPr lang="en-US" sz="1500" b="1">
              <a:latin typeface="Muli Regular" panose="020B0604020202020204" charset="0"/>
            </a:endParaRPr>
          </a:p>
          <a:p>
            <a:pPr>
              <a:spcBef>
                <a:spcPct val="0"/>
              </a:spcBef>
              <a:spcAft>
                <a:spcPts val="600"/>
              </a:spcAft>
            </a:pPr>
            <a:r>
              <a:rPr lang="en-US" sz="2600" b="1" u="sng">
                <a:latin typeface="Muli Regular" panose="020B0604020202020204" charset="0"/>
              </a:rPr>
              <a:t>Loan Channels </a:t>
            </a:r>
          </a:p>
          <a:p>
            <a:pPr lvl="1">
              <a:spcBef>
                <a:spcPct val="0"/>
              </a:spcBef>
              <a:spcAft>
                <a:spcPts val="600"/>
              </a:spcAft>
            </a:pPr>
            <a:r>
              <a:rPr lang="en-US" sz="2400">
                <a:latin typeface="Muli Regular" panose="020B0604020202020204" charset="0"/>
              </a:rPr>
              <a:t>Distinguishing</a:t>
            </a:r>
            <a:r>
              <a:rPr lang="en-US" sz="2400" b="1">
                <a:latin typeface="Muli Regular" panose="020B0604020202020204" charset="0"/>
              </a:rPr>
              <a:t> loans generated through company’s resources vs LO’s own efforts IF: </a:t>
            </a:r>
          </a:p>
          <a:p>
            <a:pPr lvl="2">
              <a:spcBef>
                <a:spcPct val="0"/>
              </a:spcBef>
              <a:spcAft>
                <a:spcPts val="600"/>
              </a:spcAft>
            </a:pPr>
            <a:r>
              <a:rPr lang="en-US" sz="2200">
                <a:latin typeface="Muli Regular" panose="020B0604020202020204" charset="0"/>
              </a:rPr>
              <a:t>Clearly define this distinction in employee comp agreements and other relevant policies</a:t>
            </a:r>
          </a:p>
          <a:p>
            <a:pPr lvl="2">
              <a:spcBef>
                <a:spcPct val="0"/>
              </a:spcBef>
              <a:spcAft>
                <a:spcPts val="600"/>
              </a:spcAft>
            </a:pPr>
            <a:r>
              <a:rPr lang="en-US" sz="2200">
                <a:latin typeface="Muli Regular" panose="020B0604020202020204" charset="0"/>
              </a:rPr>
              <a:t>If you have more than two channels, ensure your justifications do not serve as a proxy</a:t>
            </a:r>
          </a:p>
          <a:p>
            <a:pPr>
              <a:spcBef>
                <a:spcPct val="0"/>
              </a:spcBef>
              <a:spcAft>
                <a:spcPts val="600"/>
              </a:spcAft>
            </a:pPr>
            <a:endParaRPr lang="en-US" sz="1500" b="1">
              <a:latin typeface="Muli Regular" panose="020B0604020202020204" charset="0"/>
            </a:endParaRPr>
          </a:p>
          <a:p>
            <a:pPr>
              <a:spcBef>
                <a:spcPct val="0"/>
              </a:spcBef>
              <a:spcAft>
                <a:spcPts val="600"/>
              </a:spcAft>
            </a:pPr>
            <a:r>
              <a:rPr lang="en-US" sz="2600" b="1" u="sng">
                <a:latin typeface="Muli Regular" panose="020B0604020202020204" charset="0"/>
              </a:rPr>
              <a:t>Internal Referral/Transfer Fees</a:t>
            </a:r>
          </a:p>
          <a:p>
            <a:pPr lvl="1">
              <a:spcBef>
                <a:spcPct val="0"/>
              </a:spcBef>
              <a:spcAft>
                <a:spcPts val="600"/>
              </a:spcAft>
            </a:pPr>
            <a:r>
              <a:rPr lang="en-US" sz="2400">
                <a:latin typeface="Muli Regular" panose="020B0604020202020204" charset="0"/>
              </a:rPr>
              <a:t>When one LO employee has initial contact with consumer, but different LO employee actually originates loan (e.g., consumer’s info transferred to originating LO because initial LO is not licensed in subject state)</a:t>
            </a:r>
          </a:p>
          <a:p>
            <a:pPr lvl="2">
              <a:spcBef>
                <a:spcPct val="0"/>
              </a:spcBef>
              <a:spcAft>
                <a:spcPts val="600"/>
              </a:spcAft>
            </a:pPr>
            <a:r>
              <a:rPr lang="en-US" sz="2200" b="1">
                <a:latin typeface="Muli Regular" panose="020B0604020202020204" charset="0"/>
              </a:rPr>
              <a:t>RESPA</a:t>
            </a:r>
            <a:r>
              <a:rPr lang="en-US" sz="2200">
                <a:latin typeface="Muli Regular" panose="020B0604020202020204" charset="0"/>
              </a:rPr>
              <a:t> expressly allows payment to own employees for referral activities</a:t>
            </a:r>
          </a:p>
          <a:p>
            <a:pPr lvl="2">
              <a:spcBef>
                <a:spcPct val="0"/>
              </a:spcBef>
              <a:spcAft>
                <a:spcPts val="600"/>
              </a:spcAft>
            </a:pPr>
            <a:r>
              <a:rPr lang="en-US" sz="2200">
                <a:latin typeface="Muli Regular" panose="020B0604020202020204" charset="0"/>
              </a:rPr>
              <a:t>Subject to </a:t>
            </a:r>
            <a:r>
              <a:rPr lang="en-US" sz="2200" b="1">
                <a:latin typeface="Muli Regular" panose="020B0604020202020204" charset="0"/>
              </a:rPr>
              <a:t>state law</a:t>
            </a:r>
          </a:p>
        </p:txBody>
      </p:sp>
    </p:spTree>
    <p:extLst>
      <p:ext uri="{BB962C8B-B14F-4D97-AF65-F5344CB8AC3E}">
        <p14:creationId xmlns:p14="http://schemas.microsoft.com/office/powerpoint/2010/main" val="1532345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5D8DB"/>
        </a:solidFill>
        <a:effectLst/>
      </p:bgPr>
    </p:bg>
    <p:spTree>
      <p:nvGrpSpPr>
        <p:cNvPr id="1" name=""/>
        <p:cNvGrpSpPr/>
        <p:nvPr/>
      </p:nvGrpSpPr>
      <p:grpSpPr>
        <a:xfrm>
          <a:off x="0" y="0"/>
          <a:ext cx="0" cy="0"/>
          <a:chOff x="0" y="0"/>
          <a:chExt cx="0" cy="0"/>
        </a:xfrm>
      </p:grpSpPr>
      <p:grpSp>
        <p:nvGrpSpPr>
          <p:cNvPr id="4" name="Group 4"/>
          <p:cNvGrpSpPr/>
          <p:nvPr/>
        </p:nvGrpSpPr>
        <p:grpSpPr>
          <a:xfrm>
            <a:off x="74954" y="113544"/>
            <a:ext cx="18135600" cy="10058399"/>
            <a:chOff x="0" y="0"/>
            <a:chExt cx="3557600" cy="3257100"/>
          </a:xfrm>
        </p:grpSpPr>
        <p:sp>
          <p:nvSpPr>
            <p:cNvPr id="5" name="Freeform 5"/>
            <p:cNvSpPr/>
            <p:nvPr/>
          </p:nvSpPr>
          <p:spPr>
            <a:xfrm>
              <a:off x="0" y="0"/>
              <a:ext cx="3557601" cy="3257100"/>
            </a:xfrm>
            <a:custGeom>
              <a:avLst/>
              <a:gdLst/>
              <a:ahLst/>
              <a:cxnLst/>
              <a:rect l="l" t="t" r="r" b="b"/>
              <a:pathLst>
                <a:path w="3557601" h="3257100">
                  <a:moveTo>
                    <a:pt x="3433140" y="3257100"/>
                  </a:moveTo>
                  <a:lnTo>
                    <a:pt x="124460" y="3257100"/>
                  </a:lnTo>
                  <a:cubicBezTo>
                    <a:pt x="55880" y="3257100"/>
                    <a:pt x="0" y="3201220"/>
                    <a:pt x="0" y="3132640"/>
                  </a:cubicBezTo>
                  <a:lnTo>
                    <a:pt x="0" y="124460"/>
                  </a:lnTo>
                  <a:cubicBezTo>
                    <a:pt x="0" y="55880"/>
                    <a:pt x="55880" y="0"/>
                    <a:pt x="124460" y="0"/>
                  </a:cubicBezTo>
                  <a:lnTo>
                    <a:pt x="3433140" y="0"/>
                  </a:lnTo>
                  <a:cubicBezTo>
                    <a:pt x="3501721" y="0"/>
                    <a:pt x="3557601" y="55880"/>
                    <a:pt x="3557601" y="124460"/>
                  </a:cubicBezTo>
                  <a:lnTo>
                    <a:pt x="3557601" y="3132640"/>
                  </a:lnTo>
                  <a:cubicBezTo>
                    <a:pt x="3557601" y="3201220"/>
                    <a:pt x="3501721" y="3257100"/>
                    <a:pt x="3433140" y="3257100"/>
                  </a:cubicBezTo>
                  <a:close/>
                </a:path>
              </a:pathLst>
            </a:custGeom>
            <a:solidFill>
              <a:srgbClr val="FFFFFF"/>
            </a:solidFill>
          </p:spPr>
        </p:sp>
      </p:grpSp>
      <p:sp>
        <p:nvSpPr>
          <p:cNvPr id="14" name="TextBox 14"/>
          <p:cNvSpPr txBox="1"/>
          <p:nvPr/>
        </p:nvSpPr>
        <p:spPr>
          <a:xfrm>
            <a:off x="1551214" y="582957"/>
            <a:ext cx="15222269" cy="830997"/>
          </a:xfrm>
          <a:prstGeom prst="rect">
            <a:avLst/>
          </a:prstGeom>
        </p:spPr>
        <p:txBody>
          <a:bodyPr wrap="square" lIns="0" tIns="0" rIns="0" bIns="0" rtlCol="0" anchor="t">
            <a:spAutoFit/>
          </a:bodyPr>
          <a:lstStyle/>
          <a:p>
            <a:r>
              <a:rPr lang="en-US" sz="5400">
                <a:latin typeface="Muli Bold Bold" panose="020B0604020202020204" charset="0"/>
              </a:rPr>
              <a:t>Impermissible Comp Plans</a:t>
            </a:r>
          </a:p>
        </p:txBody>
      </p:sp>
      <p:pic>
        <p:nvPicPr>
          <p:cNvPr id="12" name="Picture 11" descr="Logo&#10;&#10;Description automatically generated">
            <a:extLst>
              <a:ext uri="{FF2B5EF4-FFF2-40B4-BE49-F238E27FC236}">
                <a16:creationId xmlns:a16="http://schemas.microsoft.com/office/drawing/2014/main" id="{FE1EA4D3-4CBB-49C0-9EC7-81C2B9DC5546}"/>
              </a:ext>
            </a:extLst>
          </p:cNvPr>
          <p:cNvPicPr>
            <a:picLocks noChangeAspect="1"/>
          </p:cNvPicPr>
          <p:nvPr/>
        </p:nvPicPr>
        <p:blipFill>
          <a:blip r:embed="rId3"/>
          <a:srcRect/>
          <a:stretch>
            <a:fillRect/>
          </a:stretch>
        </p:blipFill>
        <p:spPr>
          <a:xfrm>
            <a:off x="304800" y="9095531"/>
            <a:ext cx="2152824" cy="1076412"/>
          </a:xfrm>
          <a:prstGeom prst="rect">
            <a:avLst/>
          </a:prstGeom>
        </p:spPr>
      </p:pic>
      <p:sp>
        <p:nvSpPr>
          <p:cNvPr id="7" name="Content Placeholder 6"/>
          <p:cNvSpPr>
            <a:spLocks noGrp="1"/>
          </p:cNvSpPr>
          <p:nvPr>
            <p:ph idx="1"/>
          </p:nvPr>
        </p:nvSpPr>
        <p:spPr>
          <a:xfrm>
            <a:off x="1531620" y="1790700"/>
            <a:ext cx="16070580" cy="7391400"/>
          </a:xfrm>
        </p:spPr>
        <p:txBody>
          <a:bodyPr>
            <a:noAutofit/>
          </a:bodyPr>
          <a:lstStyle/>
          <a:p>
            <a:pPr lvl="0">
              <a:spcBef>
                <a:spcPts val="600"/>
              </a:spcBef>
              <a:spcAft>
                <a:spcPts val="600"/>
              </a:spcAft>
            </a:pPr>
            <a:r>
              <a:rPr lang="en-US" sz="3000">
                <a:solidFill>
                  <a:prstClr val="black"/>
                </a:solidFill>
                <a:latin typeface="Muli Regular" panose="020B0604020202020204" charset="0"/>
                <a:cs typeface="Muli Regular" panose="020B0604020202020204" charset="0"/>
              </a:rPr>
              <a:t>May </a:t>
            </a:r>
            <a:r>
              <a:rPr lang="en-US" sz="3000" u="sng">
                <a:solidFill>
                  <a:prstClr val="black"/>
                </a:solidFill>
                <a:latin typeface="Muli Regular" panose="020B0604020202020204" charset="0"/>
                <a:cs typeface="Muli Regular" panose="020B0604020202020204" charset="0"/>
              </a:rPr>
              <a:t>not</a:t>
            </a:r>
            <a:r>
              <a:rPr lang="en-US" sz="3000">
                <a:solidFill>
                  <a:prstClr val="black"/>
                </a:solidFill>
                <a:latin typeface="Muli Regular" panose="020B0604020202020204" charset="0"/>
                <a:cs typeface="Muli Regular" panose="020B0604020202020204" charset="0"/>
              </a:rPr>
              <a:t> pay differently based on:</a:t>
            </a:r>
          </a:p>
          <a:p>
            <a:pPr lvl="1">
              <a:spcBef>
                <a:spcPts val="600"/>
              </a:spcBef>
              <a:spcAft>
                <a:spcPts val="600"/>
              </a:spcAft>
            </a:pPr>
            <a:r>
              <a:rPr lang="en-US" sz="2600" b="1">
                <a:solidFill>
                  <a:prstClr val="black"/>
                </a:solidFill>
                <a:latin typeface="Muli Regular" panose="020B0604020202020204" charset="0"/>
                <a:cs typeface="Muli Regular" panose="020B0604020202020204" charset="0"/>
              </a:rPr>
              <a:t>Loan product</a:t>
            </a:r>
            <a:endParaRPr lang="en-US" sz="2600">
              <a:solidFill>
                <a:prstClr val="black"/>
              </a:solidFill>
              <a:latin typeface="Muli Regular" panose="020B0604020202020204" charset="0"/>
              <a:cs typeface="Muli Regular" panose="020B0604020202020204" charset="0"/>
            </a:endParaRPr>
          </a:p>
          <a:p>
            <a:pPr lvl="2">
              <a:spcAft>
                <a:spcPts val="600"/>
              </a:spcAft>
            </a:pPr>
            <a:r>
              <a:rPr lang="en-US" sz="2200">
                <a:solidFill>
                  <a:prstClr val="black"/>
                </a:solidFill>
                <a:latin typeface="Muli Regular" panose="020B0604020202020204" charset="0"/>
                <a:cs typeface="Muli Regular" panose="020B0604020202020204" charset="0"/>
              </a:rPr>
              <a:t>CFPB considers loan product to be a “bundle of particular terms” </a:t>
            </a:r>
            <a:r>
              <a:rPr lang="en-US" sz="2200">
                <a:solidFill>
                  <a:prstClr val="black"/>
                </a:solidFill>
                <a:latin typeface="Muli Regular" panose="020B0604020202020204" charset="0"/>
                <a:cs typeface="Muli Regular" panose="020B0604020202020204" charset="0"/>
                <a:sym typeface="Wingdings" panose="05000000000000000000" pitchFamily="2" charset="2"/>
              </a:rPr>
              <a:t> essentially paying differently based on loan terms</a:t>
            </a:r>
          </a:p>
          <a:p>
            <a:pPr lvl="2">
              <a:spcAft>
                <a:spcPts val="600"/>
              </a:spcAft>
            </a:pPr>
            <a:r>
              <a:rPr lang="en-US" sz="2200">
                <a:solidFill>
                  <a:prstClr val="black"/>
                </a:solidFill>
                <a:latin typeface="Muli Regular" panose="020B0604020202020204" charset="0"/>
                <a:cs typeface="Muli Regular" panose="020B0604020202020204" charset="0"/>
                <a:sym typeface="Wingdings" panose="05000000000000000000" pitchFamily="2" charset="2"/>
              </a:rPr>
              <a:t>For example: paying different comp for fixed rate HECM vs fixed rate proprietary reverse mortgage</a:t>
            </a:r>
          </a:p>
          <a:p>
            <a:pPr lvl="1">
              <a:spcBef>
                <a:spcPts val="600"/>
              </a:spcBef>
              <a:spcAft>
                <a:spcPts val="600"/>
              </a:spcAft>
            </a:pPr>
            <a:r>
              <a:rPr lang="en-US" sz="2600" b="1">
                <a:solidFill>
                  <a:prstClr val="black"/>
                </a:solidFill>
                <a:latin typeface="Muli Regular" panose="020B0604020202020204" charset="0"/>
                <a:cs typeface="Muli Regular" panose="020B0604020202020204" charset="0"/>
              </a:rPr>
              <a:t>Lien position</a:t>
            </a:r>
            <a:endParaRPr lang="en-US" sz="2600">
              <a:solidFill>
                <a:prstClr val="black"/>
              </a:solidFill>
              <a:latin typeface="Muli Regular" panose="020B0604020202020204" charset="0"/>
              <a:cs typeface="Muli Regular" panose="020B0604020202020204" charset="0"/>
            </a:endParaRPr>
          </a:p>
          <a:p>
            <a:pPr lvl="1">
              <a:spcAft>
                <a:spcPts val="600"/>
              </a:spcAft>
            </a:pPr>
            <a:r>
              <a:rPr lang="en-US" sz="2600" b="1">
                <a:solidFill>
                  <a:prstClr val="black"/>
                </a:solidFill>
                <a:latin typeface="Muli Regular" panose="020B0604020202020204" charset="0"/>
                <a:cs typeface="Muli Regular" panose="020B0604020202020204" charset="0"/>
              </a:rPr>
              <a:t>Ancillary Services or Products </a:t>
            </a:r>
          </a:p>
          <a:p>
            <a:pPr lvl="2">
              <a:spcAft>
                <a:spcPts val="600"/>
              </a:spcAft>
            </a:pPr>
            <a:r>
              <a:rPr lang="en-US" sz="2200">
                <a:solidFill>
                  <a:prstClr val="black"/>
                </a:solidFill>
                <a:latin typeface="Muli Regular" panose="020B0604020202020204" charset="0"/>
                <a:cs typeface="Muli Regular" panose="020B0604020202020204" charset="0"/>
              </a:rPr>
              <a:t>Products/services obtained as part of the transaction are terms, and an LO may not be paid differently for a transaction when the consumer purchases services from a particular provider</a:t>
            </a:r>
          </a:p>
          <a:p>
            <a:pPr lvl="1">
              <a:spcBef>
                <a:spcPts val="600"/>
              </a:spcBef>
              <a:spcAft>
                <a:spcPts val="600"/>
              </a:spcAft>
            </a:pPr>
            <a:r>
              <a:rPr lang="en-US" sz="2600" b="1">
                <a:solidFill>
                  <a:prstClr val="black"/>
                </a:solidFill>
                <a:latin typeface="Muli Regular" panose="020B0604020202020204" charset="0"/>
                <a:cs typeface="Muli Regular" panose="020B0604020202020204" charset="0"/>
              </a:rPr>
              <a:t>No pooled compensation </a:t>
            </a:r>
          </a:p>
          <a:p>
            <a:pPr lvl="2">
              <a:spcAft>
                <a:spcPts val="600"/>
              </a:spcAft>
            </a:pPr>
            <a:r>
              <a:rPr lang="en-US" sz="2200">
                <a:solidFill>
                  <a:prstClr val="black"/>
                </a:solidFill>
                <a:latin typeface="Muli Regular" panose="020B0604020202020204" charset="0"/>
                <a:cs typeface="Muli Regular" panose="020B0604020202020204" charset="0"/>
              </a:rPr>
              <a:t>May not share pooled compensation among LOs who originate transactions with different terms and are compensated differently</a:t>
            </a:r>
          </a:p>
          <a:p>
            <a:pPr lvl="1">
              <a:spcBef>
                <a:spcPts val="600"/>
              </a:spcBef>
              <a:spcAft>
                <a:spcPts val="600"/>
              </a:spcAft>
            </a:pPr>
            <a:r>
              <a:rPr lang="en-US" sz="2600" b="1">
                <a:solidFill>
                  <a:prstClr val="black"/>
                </a:solidFill>
                <a:latin typeface="Muli Regular" panose="020B0604020202020204" charset="0"/>
                <a:cs typeface="Muli Regular" panose="020B0604020202020204" charset="0"/>
              </a:rPr>
              <a:t>No point banks</a:t>
            </a:r>
          </a:p>
          <a:p>
            <a:pPr lvl="1">
              <a:spcBef>
                <a:spcPts val="600"/>
              </a:spcBef>
              <a:spcAft>
                <a:spcPts val="600"/>
              </a:spcAft>
            </a:pPr>
            <a:r>
              <a:rPr lang="en-US" sz="2600" b="1">
                <a:solidFill>
                  <a:prstClr val="black"/>
                </a:solidFill>
                <a:latin typeface="Muli Regular" panose="020B0604020202020204" charset="0"/>
                <a:cs typeface="Muli Regular" panose="020B0604020202020204" charset="0"/>
              </a:rPr>
              <a:t>No increase or decrease </a:t>
            </a:r>
            <a:r>
              <a:rPr lang="en-US" sz="2600">
                <a:solidFill>
                  <a:prstClr val="black"/>
                </a:solidFill>
                <a:latin typeface="Muli Regular" panose="020B0604020202020204" charset="0"/>
                <a:cs typeface="Muli Regular" panose="020B0604020202020204" charset="0"/>
              </a:rPr>
              <a:t>of LO’s comp once loan terms offered to consumer</a:t>
            </a:r>
          </a:p>
          <a:p>
            <a:pPr lvl="0">
              <a:spcBef>
                <a:spcPts val="600"/>
              </a:spcBef>
              <a:spcAft>
                <a:spcPts val="600"/>
              </a:spcAft>
            </a:pPr>
            <a:endParaRPr lang="en-US" sz="2200">
              <a:solidFill>
                <a:prstClr val="black"/>
              </a:solidFill>
              <a:latin typeface="Muli Regular" panose="020B0604020202020204" charset="0"/>
              <a:cs typeface="Muli Regular" panose="020B0604020202020204" charset="0"/>
            </a:endParaRPr>
          </a:p>
        </p:txBody>
      </p:sp>
    </p:spTree>
    <p:extLst>
      <p:ext uri="{BB962C8B-B14F-4D97-AF65-F5344CB8AC3E}">
        <p14:creationId xmlns:p14="http://schemas.microsoft.com/office/powerpoint/2010/main" val="68348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4289</Words>
  <Application>Microsoft Office PowerPoint</Application>
  <PresentationFormat>Custom</PresentationFormat>
  <Paragraphs>363</Paragraphs>
  <Slides>27</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Calibri</vt:lpstr>
      <vt:lpstr>Muli Bold</vt:lpstr>
      <vt:lpstr>Muli Regular</vt:lpstr>
      <vt:lpstr>Arial</vt:lpstr>
      <vt:lpstr>Symbol</vt:lpstr>
      <vt:lpstr>Muli Bold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Darryl Hicks</dc:creator>
  <cp:lastModifiedBy>Darryl Hicks</cp:lastModifiedBy>
  <cp:revision>1</cp:revision>
  <cp:lastPrinted>2022-01-31T11:03:30Z</cp:lastPrinted>
  <dcterms:created xsi:type="dcterms:W3CDTF">2022-01-31T11:03:30Z</dcterms:created>
  <dcterms:modified xsi:type="dcterms:W3CDTF">2022-01-31T16:05:23Z</dcterms:modified>
  <dc:identifier>DAErgwR9OME</dc:identifier>
</cp:coreProperties>
</file>